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4"/>
  </p:normalViewPr>
  <p:slideViewPr>
    <p:cSldViewPr>
      <p:cViewPr varScale="1">
        <p:scale>
          <a:sx n="49" d="100"/>
          <a:sy n="49" d="100"/>
        </p:scale>
        <p:origin x="176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15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5689B-138F-AD53-CFAD-6DBF80614C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Y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B23CC-6028-03DF-CDCC-033326B11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79FB9-E1AA-DC4B-9DCB-451935761CC5}" type="datetimeFigureOut">
              <a:rPr lang="en-YE" smtClean="0"/>
              <a:t>06/11/2023</a:t>
            </a:fld>
            <a:endParaRPr lang="en-Y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85D18-5355-BFD4-0571-E3CE72C7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Y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E3D0A-5E21-82E5-BA85-E6EFDC954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88787-D7A7-6A40-8647-BE44EAC3546F}" type="slidenum">
              <a:rPr lang="en-YE" smtClean="0"/>
              <a:t>‹#›</a:t>
            </a:fld>
            <a:endParaRPr lang="en-YE"/>
          </a:p>
        </p:txBody>
      </p:sp>
    </p:spTree>
    <p:extLst>
      <p:ext uri="{BB962C8B-B14F-4D97-AF65-F5344CB8AC3E}">
        <p14:creationId xmlns:p14="http://schemas.microsoft.com/office/powerpoint/2010/main" val="602817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Y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73EE7-2585-2347-9ED1-F61099EC8D8C}" type="datetimeFigureOut">
              <a:rPr lang="en-YE" smtClean="0"/>
              <a:t>06/11/2023</a:t>
            </a:fld>
            <a:endParaRPr lang="en-Y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Y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467F9-49EE-AE4B-80E9-D74E1E441B43}" type="slidenum">
              <a:rPr lang="en-YE" smtClean="0"/>
              <a:t>‹#›</a:t>
            </a:fld>
            <a:endParaRPr lang="en-YE"/>
          </a:p>
        </p:txBody>
      </p:sp>
    </p:spTree>
    <p:extLst>
      <p:ext uri="{BB962C8B-B14F-4D97-AF65-F5344CB8AC3E}">
        <p14:creationId xmlns:p14="http://schemas.microsoft.com/office/powerpoint/2010/main" val="75583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81140" y="402111"/>
            <a:ext cx="19333443" cy="1051769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0311" y="1455103"/>
            <a:ext cx="16435102" cy="4825323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1873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8944" y="6381314"/>
            <a:ext cx="14457836" cy="2289187"/>
          </a:xfrm>
        </p:spPr>
        <p:txBody>
          <a:bodyPr>
            <a:normAutofit/>
          </a:bodyPr>
          <a:lstStyle>
            <a:lvl1pPr marL="0" indent="0" algn="ctr">
              <a:buNone/>
              <a:defRPr sz="3628">
                <a:solidFill>
                  <a:srgbClr val="FFFFFF"/>
                </a:solidFill>
              </a:defRPr>
            </a:lvl1pPr>
            <a:lvl2pPr marL="753923" indent="0" algn="ctr">
              <a:buNone/>
              <a:defRPr sz="3628"/>
            </a:lvl2pPr>
            <a:lvl3pPr marL="1507846" indent="0" algn="ctr">
              <a:buNone/>
              <a:defRPr sz="3628"/>
            </a:lvl3pPr>
            <a:lvl4pPr marL="2261768" indent="0" algn="ctr">
              <a:buNone/>
              <a:defRPr sz="3298"/>
            </a:lvl4pPr>
            <a:lvl5pPr marL="3015691" indent="0" algn="ctr">
              <a:buNone/>
              <a:defRPr sz="3298"/>
            </a:lvl5pPr>
            <a:lvl6pPr marL="3769614" indent="0" algn="ctr">
              <a:buNone/>
              <a:defRPr sz="3298"/>
            </a:lvl6pPr>
            <a:lvl7pPr marL="4523537" indent="0" algn="ctr">
              <a:buNone/>
              <a:defRPr sz="3298"/>
            </a:lvl7pPr>
            <a:lvl8pPr marL="5277460" indent="0" algn="ctr">
              <a:buNone/>
              <a:defRPr sz="3298"/>
            </a:lvl8pPr>
            <a:lvl9pPr marL="6031382" indent="0" algn="ctr">
              <a:buNone/>
              <a:defRPr sz="329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262729" y="6157313"/>
            <a:ext cx="1357026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8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7" y="1256594"/>
            <a:ext cx="3832344" cy="89218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4759" y="1256594"/>
            <a:ext cx="12250936" cy="892182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447" y="1935312"/>
            <a:ext cx="16435102" cy="4825323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1873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600" y="6851111"/>
            <a:ext cx="14459874" cy="2249017"/>
          </a:xfrm>
        </p:spPr>
        <p:txBody>
          <a:bodyPr anchor="t">
            <a:normAutofit/>
          </a:bodyPr>
          <a:lstStyle>
            <a:lvl1pPr marL="0" indent="0" algn="ctr">
              <a:buNone/>
              <a:defRPr sz="3628">
                <a:solidFill>
                  <a:schemeClr val="accent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266917" y="6629951"/>
            <a:ext cx="135702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56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4759" y="3392803"/>
            <a:ext cx="7840599" cy="6634819"/>
          </a:xfrm>
        </p:spPr>
        <p:txBody>
          <a:bodyPr/>
          <a:lstStyle>
            <a:lvl1pPr>
              <a:defRPr sz="3628"/>
            </a:lvl1pPr>
            <a:lvl2pPr>
              <a:defRPr sz="3298"/>
            </a:lvl2pPr>
            <a:lvl3pPr>
              <a:defRPr sz="296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35031" y="3392805"/>
            <a:ext cx="7840599" cy="6634819"/>
          </a:xfrm>
        </p:spPr>
        <p:txBody>
          <a:bodyPr/>
          <a:lstStyle>
            <a:lvl1pPr>
              <a:defRPr sz="3628"/>
            </a:lvl1pPr>
            <a:lvl2pPr>
              <a:defRPr sz="3298"/>
            </a:lvl2pPr>
            <a:lvl3pPr>
              <a:defRPr sz="296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4759" y="3300640"/>
            <a:ext cx="7840599" cy="128172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4759" y="4487927"/>
            <a:ext cx="7840599" cy="5579279"/>
          </a:xfrm>
        </p:spPr>
        <p:txBody>
          <a:bodyPr/>
          <a:lstStyle>
            <a:lvl1pPr>
              <a:defRPr sz="3628"/>
            </a:lvl1pPr>
            <a:lvl2pPr>
              <a:defRPr sz="3298"/>
            </a:lvl2pPr>
            <a:lvl3pPr>
              <a:defRPr sz="296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37605" y="3296552"/>
            <a:ext cx="7840599" cy="128172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37605" y="4484364"/>
            <a:ext cx="7840599" cy="5579279"/>
          </a:xfrm>
        </p:spPr>
        <p:txBody>
          <a:bodyPr/>
          <a:lstStyle>
            <a:lvl1pPr>
              <a:defRPr sz="3628"/>
            </a:lvl1pPr>
            <a:lvl2pPr>
              <a:defRPr sz="3298"/>
            </a:lvl2pPr>
            <a:lvl3pPr>
              <a:defRPr sz="296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4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4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760" y="1809496"/>
            <a:ext cx="6483572" cy="286503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59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9966" y="1809496"/>
            <a:ext cx="8594503" cy="7690358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4760" y="4674531"/>
            <a:ext cx="6483572" cy="4976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803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760" y="1809496"/>
            <a:ext cx="6483572" cy="286503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59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6220" y="1764257"/>
            <a:ext cx="10057076" cy="7916545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61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4760" y="4674531"/>
            <a:ext cx="6483572" cy="47499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803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81140" y="402111"/>
            <a:ext cx="19333443" cy="1051769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4759" y="1005276"/>
            <a:ext cx="16284321" cy="2236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4760" y="3392805"/>
            <a:ext cx="16279953" cy="665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4753" y="10263554"/>
            <a:ext cx="3840546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11980" y="10263554"/>
            <a:ext cx="777941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84007" y="10263554"/>
            <a:ext cx="281348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76961" indent="-301569" algn="l" defTabSz="1507846" rtl="0" eaLnBrk="1" latinLnBrk="0" hangingPunct="1">
        <a:lnSpc>
          <a:spcPct val="90000"/>
        </a:lnSpc>
        <a:spcBef>
          <a:spcPts val="2309"/>
        </a:spcBef>
        <a:buClr>
          <a:schemeClr val="accent1"/>
        </a:buClr>
        <a:buSzPct val="80000"/>
        <a:buFont typeface="Corbel" pitchFamily="34" charset="0"/>
        <a:buChar char="•"/>
        <a:defRPr sz="3628" kern="1200">
          <a:solidFill>
            <a:schemeClr val="accent1"/>
          </a:solidFill>
          <a:latin typeface="+mn-lt"/>
          <a:ea typeface="+mn-ea"/>
          <a:cs typeface="+mn-cs"/>
        </a:defRPr>
      </a:lvl1pPr>
      <a:lvl2pPr marL="753923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3298" kern="1200">
          <a:solidFill>
            <a:schemeClr val="accent1"/>
          </a:solidFill>
          <a:latin typeface="+mn-lt"/>
          <a:ea typeface="+mn-ea"/>
          <a:cs typeface="+mn-cs"/>
        </a:defRPr>
      </a:lvl2pPr>
      <a:lvl3pPr marL="1206276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968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58630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10984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6384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6pPr>
      <a:lvl7pPr marL="31331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7pPr>
      <a:lvl8pPr marL="36278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8pPr>
      <a:lvl9pPr marL="41225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SzPct val="80000"/>
        <a:buFont typeface="Corbel" pitchFamily="34" charset="0"/>
        <a:buChar char="•"/>
        <a:defRPr sz="2638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/blob/main/Data%20Wrangling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/blob/main/EDA%20with%20Data%20Visualization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/blob/main/EDA%20with%20Data%20Visualiz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/blob/main/Data%20Collection%20API.ipyn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erai/DS_Capstone/blob/main/Data%20Collection%20with%20Web%20Scraping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322" y="4681405"/>
            <a:ext cx="16922122" cy="1140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8850" y="6228785"/>
            <a:ext cx="4830281" cy="18057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 smtClean="0">
                <a:solidFill>
                  <a:schemeClr val="tx1"/>
                </a:solidFill>
              </a:rPr>
              <a:t>Ali Ameen</a:t>
            </a:r>
            <a:r>
              <a:rPr lang="en-US" sz="5250" spc="130" dirty="0">
                <a:solidFill>
                  <a:schemeClr val="tx1"/>
                </a:solidFill>
              </a:rPr>
              <a:t/>
            </a:r>
            <a:br>
              <a:rPr lang="en-US" sz="5250" spc="130" dirty="0">
                <a:solidFill>
                  <a:schemeClr val="tx1"/>
                </a:solidFill>
              </a:rPr>
            </a:br>
            <a:r>
              <a:rPr lang="en-US" sz="5250" spc="140" dirty="0" smtClean="0">
                <a:solidFill>
                  <a:schemeClr val="tx1"/>
                </a:solidFill>
              </a:rPr>
              <a:t>12 </a:t>
            </a:r>
            <a:r>
              <a:rPr lang="en-US" sz="5250" spc="140" dirty="0">
                <a:solidFill>
                  <a:schemeClr val="tx1"/>
                </a:solidFill>
              </a:rPr>
              <a:t>June 2023</a:t>
            </a:r>
            <a:endParaRPr sz="52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91909" y="1055884"/>
            <a:ext cx="5958101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latin typeface="Arial"/>
                <a:cs typeface="Arial"/>
              </a:rPr>
              <a:t>In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95" dirty="0">
                <a:latin typeface="Arial"/>
                <a:cs typeface="Arial"/>
              </a:rPr>
              <a:t>data </a:t>
            </a:r>
            <a:r>
              <a:rPr sz="2950" spc="60" dirty="0">
                <a:latin typeface="Arial"/>
                <a:cs typeface="Arial"/>
              </a:rPr>
              <a:t>set, </a:t>
            </a:r>
            <a:r>
              <a:rPr sz="2950" spc="105" dirty="0">
                <a:latin typeface="Arial"/>
                <a:cs typeface="Arial"/>
              </a:rPr>
              <a:t>there </a:t>
            </a:r>
            <a:r>
              <a:rPr sz="2950" spc="30" dirty="0">
                <a:latin typeface="Arial"/>
                <a:cs typeface="Arial"/>
              </a:rPr>
              <a:t>are </a:t>
            </a:r>
            <a:r>
              <a:rPr sz="2950" spc="35" dirty="0">
                <a:latin typeface="Arial"/>
                <a:cs typeface="Arial"/>
              </a:rPr>
              <a:t>several </a:t>
            </a:r>
            <a:r>
              <a:rPr sz="2950" spc="130" dirty="0">
                <a:latin typeface="Arial"/>
                <a:cs typeface="Arial"/>
              </a:rPr>
              <a:t>different </a:t>
            </a:r>
            <a:r>
              <a:rPr sz="2950" spc="25" dirty="0">
                <a:latin typeface="Arial"/>
                <a:cs typeface="Arial"/>
              </a:rPr>
              <a:t>cases </a:t>
            </a:r>
            <a:r>
              <a:rPr sz="2950" spc="105" dirty="0">
                <a:latin typeface="Arial"/>
                <a:cs typeface="Arial"/>
              </a:rPr>
              <a:t>where </a:t>
            </a:r>
            <a:r>
              <a:rPr sz="2950" spc="135" dirty="0">
                <a:latin typeface="Arial"/>
                <a:cs typeface="Arial"/>
              </a:rPr>
              <a:t>the  </a:t>
            </a:r>
            <a:r>
              <a:rPr sz="2950" spc="125" dirty="0">
                <a:latin typeface="Arial"/>
                <a:cs typeface="Arial"/>
              </a:rPr>
              <a:t>booster </a:t>
            </a:r>
            <a:r>
              <a:rPr sz="2950" spc="180" dirty="0">
                <a:latin typeface="Arial"/>
                <a:cs typeface="Arial"/>
              </a:rPr>
              <a:t>did </a:t>
            </a:r>
            <a:r>
              <a:rPr sz="2950" spc="170" dirty="0">
                <a:latin typeface="Arial"/>
                <a:cs typeface="Arial"/>
              </a:rPr>
              <a:t>not </a:t>
            </a:r>
            <a:r>
              <a:rPr sz="2950" spc="105" dirty="0">
                <a:latin typeface="Arial"/>
                <a:cs typeface="Arial"/>
              </a:rPr>
              <a:t>land </a:t>
            </a:r>
            <a:r>
              <a:rPr sz="2950" spc="65" dirty="0">
                <a:latin typeface="Arial"/>
                <a:cs typeface="Arial"/>
              </a:rPr>
              <a:t>successfully. </a:t>
            </a:r>
            <a:r>
              <a:rPr sz="2950" spc="100" dirty="0">
                <a:latin typeface="Arial"/>
                <a:cs typeface="Arial"/>
              </a:rPr>
              <a:t>Sometimes </a:t>
            </a:r>
            <a:r>
              <a:rPr sz="2950" spc="-40" dirty="0">
                <a:latin typeface="Arial"/>
                <a:cs typeface="Arial"/>
              </a:rPr>
              <a:t>a </a:t>
            </a:r>
            <a:r>
              <a:rPr sz="2950" spc="125" dirty="0">
                <a:latin typeface="Arial"/>
                <a:cs typeface="Arial"/>
              </a:rPr>
              <a:t>landing </a:t>
            </a:r>
            <a:r>
              <a:rPr sz="2950" spc="35" dirty="0">
                <a:latin typeface="Arial"/>
                <a:cs typeface="Arial"/>
              </a:rPr>
              <a:t>was  </a:t>
            </a:r>
            <a:r>
              <a:rPr sz="2950" spc="155" dirty="0">
                <a:latin typeface="Arial"/>
                <a:cs typeface="Arial"/>
              </a:rPr>
              <a:t>attempted </a:t>
            </a:r>
            <a:r>
              <a:rPr sz="2950" spc="190" dirty="0">
                <a:latin typeface="Arial"/>
                <a:cs typeface="Arial"/>
              </a:rPr>
              <a:t>but </a:t>
            </a:r>
            <a:r>
              <a:rPr sz="2950" spc="100" dirty="0">
                <a:latin typeface="Arial"/>
                <a:cs typeface="Arial"/>
              </a:rPr>
              <a:t>failed </a:t>
            </a:r>
            <a:r>
              <a:rPr sz="2950" spc="125" dirty="0">
                <a:latin typeface="Arial"/>
                <a:cs typeface="Arial"/>
              </a:rPr>
              <a:t>due </a:t>
            </a:r>
            <a:r>
              <a:rPr sz="2950" spc="190" dirty="0">
                <a:latin typeface="Arial"/>
                <a:cs typeface="Arial"/>
              </a:rPr>
              <a:t>to </a:t>
            </a:r>
            <a:r>
              <a:rPr sz="2950" spc="45" dirty="0">
                <a:latin typeface="Arial"/>
                <a:cs typeface="Arial"/>
              </a:rPr>
              <a:t>an </a:t>
            </a:r>
            <a:r>
              <a:rPr sz="2950" spc="130" dirty="0">
                <a:latin typeface="Arial"/>
                <a:cs typeface="Arial"/>
              </a:rPr>
              <a:t>accident; </a:t>
            </a:r>
            <a:r>
              <a:rPr sz="2950" spc="135" dirty="0">
                <a:latin typeface="Arial"/>
                <a:cs typeface="Arial"/>
              </a:rPr>
              <a:t>for </a:t>
            </a:r>
            <a:r>
              <a:rPr sz="2950" spc="80" dirty="0">
                <a:latin typeface="Arial"/>
                <a:cs typeface="Arial"/>
              </a:rPr>
              <a:t>example, </a:t>
            </a:r>
            <a:r>
              <a:rPr sz="2950" spc="10" dirty="0">
                <a:latin typeface="Arial"/>
                <a:cs typeface="Arial"/>
              </a:rPr>
              <a:t>True  </a:t>
            </a:r>
            <a:r>
              <a:rPr sz="2950" spc="95" dirty="0">
                <a:latin typeface="Arial"/>
                <a:cs typeface="Arial"/>
              </a:rPr>
              <a:t>Ocean </a:t>
            </a:r>
            <a:r>
              <a:rPr sz="2950" spc="65" dirty="0">
                <a:latin typeface="Arial"/>
                <a:cs typeface="Arial"/>
              </a:rPr>
              <a:t>means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90" dirty="0">
                <a:latin typeface="Arial"/>
                <a:cs typeface="Arial"/>
              </a:rPr>
              <a:t>mission </a:t>
            </a:r>
            <a:r>
              <a:rPr sz="2950" spc="165" dirty="0">
                <a:latin typeface="Arial"/>
                <a:cs typeface="Arial"/>
              </a:rPr>
              <a:t>outcome </a:t>
            </a:r>
            <a:r>
              <a:rPr sz="2950" spc="35" dirty="0">
                <a:latin typeface="Arial"/>
                <a:cs typeface="Arial"/>
              </a:rPr>
              <a:t>was </a:t>
            </a:r>
            <a:r>
              <a:rPr sz="2950" spc="90" dirty="0">
                <a:latin typeface="Arial"/>
                <a:cs typeface="Arial"/>
              </a:rPr>
              <a:t>successfully </a:t>
            </a:r>
            <a:r>
              <a:rPr sz="2950" spc="110" dirty="0">
                <a:latin typeface="Arial"/>
                <a:cs typeface="Arial"/>
              </a:rPr>
              <a:t>landed  </a:t>
            </a:r>
            <a:r>
              <a:rPr sz="2950" spc="190" dirty="0">
                <a:latin typeface="Arial"/>
                <a:cs typeface="Arial"/>
              </a:rPr>
              <a:t>to </a:t>
            </a:r>
            <a:r>
              <a:rPr sz="2950" spc="-40" dirty="0">
                <a:latin typeface="Arial"/>
                <a:cs typeface="Arial"/>
              </a:rPr>
              <a:t>a </a:t>
            </a:r>
            <a:r>
              <a:rPr sz="2950" spc="125" dirty="0">
                <a:latin typeface="Arial"/>
                <a:cs typeface="Arial"/>
              </a:rPr>
              <a:t>specific </a:t>
            </a:r>
            <a:r>
              <a:rPr sz="2950" spc="120" dirty="0">
                <a:latin typeface="Arial"/>
                <a:cs typeface="Arial"/>
              </a:rPr>
              <a:t>region </a:t>
            </a:r>
            <a:r>
              <a:rPr sz="2950" spc="175" dirty="0">
                <a:latin typeface="Arial"/>
                <a:cs typeface="Arial"/>
              </a:rPr>
              <a:t>of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100" dirty="0">
                <a:latin typeface="Arial"/>
                <a:cs typeface="Arial"/>
              </a:rPr>
              <a:t>ocean </a:t>
            </a:r>
            <a:r>
              <a:rPr sz="2950" spc="120" dirty="0">
                <a:latin typeface="Arial"/>
                <a:cs typeface="Arial"/>
              </a:rPr>
              <a:t>while </a:t>
            </a:r>
            <a:r>
              <a:rPr sz="2950" spc="-40" dirty="0">
                <a:latin typeface="Arial"/>
                <a:cs typeface="Arial"/>
              </a:rPr>
              <a:t>False </a:t>
            </a:r>
            <a:r>
              <a:rPr sz="2950" spc="95" dirty="0">
                <a:latin typeface="Arial"/>
                <a:cs typeface="Arial"/>
              </a:rPr>
              <a:t>Ocean </a:t>
            </a:r>
            <a:r>
              <a:rPr sz="2950" spc="65" dirty="0">
                <a:latin typeface="Arial"/>
                <a:cs typeface="Arial"/>
              </a:rPr>
              <a:t>means  </a:t>
            </a:r>
            <a:r>
              <a:rPr sz="2950" spc="135" dirty="0">
                <a:latin typeface="Arial"/>
                <a:cs typeface="Arial"/>
              </a:rPr>
              <a:t>the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90" dirty="0">
                <a:latin typeface="Arial"/>
                <a:cs typeface="Arial"/>
              </a:rPr>
              <a:t>mission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65" dirty="0">
                <a:latin typeface="Arial"/>
                <a:cs typeface="Arial"/>
              </a:rPr>
              <a:t>outcome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was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95" dirty="0">
                <a:latin typeface="Arial"/>
                <a:cs typeface="Arial"/>
              </a:rPr>
              <a:t>unsuccessfully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10" dirty="0">
                <a:latin typeface="Arial"/>
                <a:cs typeface="Arial"/>
              </a:rPr>
              <a:t>landed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90" dirty="0">
                <a:latin typeface="Arial"/>
                <a:cs typeface="Arial"/>
              </a:rPr>
              <a:t>to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-40" dirty="0">
                <a:latin typeface="Arial"/>
                <a:cs typeface="Arial"/>
              </a:rPr>
              <a:t>a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25" dirty="0">
                <a:latin typeface="Arial"/>
                <a:cs typeface="Arial"/>
              </a:rPr>
              <a:t>specific  </a:t>
            </a:r>
            <a:r>
              <a:rPr sz="2950" spc="120" dirty="0">
                <a:latin typeface="Arial"/>
                <a:cs typeface="Arial"/>
              </a:rPr>
              <a:t>region </a:t>
            </a:r>
            <a:r>
              <a:rPr sz="2950" spc="175" dirty="0">
                <a:latin typeface="Arial"/>
                <a:cs typeface="Arial"/>
              </a:rPr>
              <a:t>of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85" dirty="0">
                <a:latin typeface="Arial"/>
                <a:cs typeface="Arial"/>
              </a:rPr>
              <a:t>ocean. </a:t>
            </a:r>
            <a:r>
              <a:rPr sz="2950" spc="10" dirty="0">
                <a:latin typeface="Arial"/>
                <a:cs typeface="Arial"/>
              </a:rPr>
              <a:t>True </a:t>
            </a:r>
            <a:r>
              <a:rPr sz="2950" spc="-160" dirty="0">
                <a:latin typeface="Arial"/>
                <a:cs typeface="Arial"/>
              </a:rPr>
              <a:t>RTLS </a:t>
            </a:r>
            <a:r>
              <a:rPr sz="2950" spc="65" dirty="0">
                <a:latin typeface="Arial"/>
                <a:cs typeface="Arial"/>
              </a:rPr>
              <a:t>means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90" dirty="0">
                <a:latin typeface="Arial"/>
                <a:cs typeface="Arial"/>
              </a:rPr>
              <a:t>mission </a:t>
            </a:r>
            <a:r>
              <a:rPr sz="2950" spc="165" dirty="0">
                <a:latin typeface="Arial"/>
                <a:cs typeface="Arial"/>
              </a:rPr>
              <a:t>outcome  </a:t>
            </a:r>
            <a:r>
              <a:rPr sz="2950" spc="35" dirty="0">
                <a:latin typeface="Arial"/>
                <a:cs typeface="Arial"/>
              </a:rPr>
              <a:t>was </a:t>
            </a:r>
            <a:r>
              <a:rPr sz="2950" spc="90" dirty="0">
                <a:latin typeface="Arial"/>
                <a:cs typeface="Arial"/>
              </a:rPr>
              <a:t>successfully </a:t>
            </a:r>
            <a:r>
              <a:rPr sz="2950" spc="110" dirty="0">
                <a:latin typeface="Arial"/>
                <a:cs typeface="Arial"/>
              </a:rPr>
              <a:t>landed </a:t>
            </a:r>
            <a:r>
              <a:rPr sz="2950" spc="190" dirty="0">
                <a:latin typeface="Arial"/>
                <a:cs typeface="Arial"/>
              </a:rPr>
              <a:t>to </a:t>
            </a:r>
            <a:r>
              <a:rPr sz="2950" spc="-40" dirty="0">
                <a:latin typeface="Arial"/>
                <a:cs typeface="Arial"/>
              </a:rPr>
              <a:t>a </a:t>
            </a:r>
            <a:r>
              <a:rPr sz="2950" spc="155" dirty="0">
                <a:latin typeface="Arial"/>
                <a:cs typeface="Arial"/>
              </a:rPr>
              <a:t>ground </a:t>
            </a:r>
            <a:r>
              <a:rPr sz="2950" spc="130" dirty="0">
                <a:latin typeface="Arial"/>
                <a:cs typeface="Arial"/>
              </a:rPr>
              <a:t>pad </a:t>
            </a:r>
            <a:r>
              <a:rPr sz="2950" spc="-40" dirty="0">
                <a:latin typeface="Arial"/>
                <a:cs typeface="Arial"/>
              </a:rPr>
              <a:t>False </a:t>
            </a:r>
            <a:r>
              <a:rPr sz="2950" spc="-160" dirty="0">
                <a:latin typeface="Arial"/>
                <a:cs typeface="Arial"/>
              </a:rPr>
              <a:t>RTLS </a:t>
            </a:r>
            <a:r>
              <a:rPr sz="2950" spc="65" dirty="0">
                <a:latin typeface="Arial"/>
                <a:cs typeface="Arial"/>
              </a:rPr>
              <a:t>means  </a:t>
            </a:r>
            <a:r>
              <a:rPr sz="2950" spc="135" dirty="0">
                <a:latin typeface="Arial"/>
                <a:cs typeface="Arial"/>
              </a:rPr>
              <a:t>the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90" dirty="0">
                <a:latin typeface="Arial"/>
                <a:cs typeface="Arial"/>
              </a:rPr>
              <a:t>mission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65" dirty="0">
                <a:latin typeface="Arial"/>
                <a:cs typeface="Arial"/>
              </a:rPr>
              <a:t>outcome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was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95" dirty="0">
                <a:latin typeface="Arial"/>
                <a:cs typeface="Arial"/>
              </a:rPr>
              <a:t>unsuccessfully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110" dirty="0">
                <a:latin typeface="Arial"/>
                <a:cs typeface="Arial"/>
              </a:rPr>
              <a:t>landed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90" dirty="0">
                <a:latin typeface="Arial"/>
                <a:cs typeface="Arial"/>
              </a:rPr>
              <a:t>to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-40" dirty="0">
                <a:latin typeface="Arial"/>
                <a:cs typeface="Arial"/>
              </a:rPr>
              <a:t>a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55" dirty="0">
                <a:latin typeface="Arial"/>
                <a:cs typeface="Arial"/>
              </a:rPr>
              <a:t>ground  </a:t>
            </a:r>
            <a:r>
              <a:rPr sz="2950" spc="10" dirty="0">
                <a:latin typeface="Arial"/>
                <a:cs typeface="Arial"/>
              </a:rPr>
              <a:t>pad.True </a:t>
            </a:r>
            <a:r>
              <a:rPr sz="2950" spc="-80" dirty="0">
                <a:latin typeface="Arial"/>
                <a:cs typeface="Arial"/>
              </a:rPr>
              <a:t>ASDS </a:t>
            </a:r>
            <a:r>
              <a:rPr sz="2950" spc="65" dirty="0">
                <a:latin typeface="Arial"/>
                <a:cs typeface="Arial"/>
              </a:rPr>
              <a:t>means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90" dirty="0">
                <a:latin typeface="Arial"/>
                <a:cs typeface="Arial"/>
              </a:rPr>
              <a:t>mission </a:t>
            </a:r>
            <a:r>
              <a:rPr sz="2950" spc="165" dirty="0">
                <a:latin typeface="Arial"/>
                <a:cs typeface="Arial"/>
              </a:rPr>
              <a:t>outcome</a:t>
            </a:r>
            <a:r>
              <a:rPr sz="2950" spc="-51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was </a:t>
            </a:r>
            <a:r>
              <a:rPr sz="2950" spc="90" dirty="0">
                <a:latin typeface="Arial"/>
                <a:cs typeface="Arial"/>
              </a:rPr>
              <a:t>successfully  </a:t>
            </a:r>
            <a:r>
              <a:rPr sz="2950" spc="110" dirty="0">
                <a:latin typeface="Arial"/>
                <a:cs typeface="Arial"/>
              </a:rPr>
              <a:t>landed </a:t>
            </a:r>
            <a:r>
              <a:rPr sz="2950" spc="140" dirty="0">
                <a:latin typeface="Arial"/>
                <a:cs typeface="Arial"/>
              </a:rPr>
              <a:t>on </a:t>
            </a:r>
            <a:r>
              <a:rPr sz="2950" spc="-40" dirty="0">
                <a:latin typeface="Arial"/>
                <a:cs typeface="Arial"/>
              </a:rPr>
              <a:t>a </a:t>
            </a:r>
            <a:r>
              <a:rPr sz="2950" spc="125" dirty="0">
                <a:latin typeface="Arial"/>
                <a:cs typeface="Arial"/>
              </a:rPr>
              <a:t>drone </a:t>
            </a:r>
            <a:r>
              <a:rPr sz="2950" spc="100" dirty="0">
                <a:latin typeface="Arial"/>
                <a:cs typeface="Arial"/>
              </a:rPr>
              <a:t>ship </a:t>
            </a:r>
            <a:r>
              <a:rPr sz="2950" spc="-40" dirty="0">
                <a:latin typeface="Arial"/>
                <a:cs typeface="Arial"/>
              </a:rPr>
              <a:t>False </a:t>
            </a:r>
            <a:r>
              <a:rPr sz="2950" spc="-80" dirty="0">
                <a:latin typeface="Arial"/>
                <a:cs typeface="Arial"/>
              </a:rPr>
              <a:t>ASDS </a:t>
            </a:r>
            <a:r>
              <a:rPr sz="2950" spc="65" dirty="0">
                <a:latin typeface="Arial"/>
                <a:cs typeface="Arial"/>
              </a:rPr>
              <a:t>means </a:t>
            </a:r>
            <a:r>
              <a:rPr sz="2950" spc="135" dirty="0">
                <a:latin typeface="Arial"/>
                <a:cs typeface="Arial"/>
              </a:rPr>
              <a:t>the </a:t>
            </a:r>
            <a:r>
              <a:rPr sz="2950" spc="90" dirty="0">
                <a:latin typeface="Arial"/>
                <a:cs typeface="Arial"/>
              </a:rPr>
              <a:t>mission  </a:t>
            </a:r>
            <a:r>
              <a:rPr sz="2950" spc="165" dirty="0">
                <a:latin typeface="Arial"/>
                <a:cs typeface="Arial"/>
              </a:rPr>
              <a:t>outcome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was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95" dirty="0">
                <a:latin typeface="Arial"/>
                <a:cs typeface="Arial"/>
              </a:rPr>
              <a:t>unsuccessfully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10" dirty="0">
                <a:latin typeface="Arial"/>
                <a:cs typeface="Arial"/>
              </a:rPr>
              <a:t>landed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140" dirty="0">
                <a:latin typeface="Arial"/>
                <a:cs typeface="Arial"/>
              </a:rPr>
              <a:t>on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-40" dirty="0">
                <a:latin typeface="Arial"/>
                <a:cs typeface="Arial"/>
              </a:rPr>
              <a:t>a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25" dirty="0">
                <a:latin typeface="Arial"/>
                <a:cs typeface="Arial"/>
              </a:rPr>
              <a:t>drone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70" dirty="0">
                <a:latin typeface="Arial"/>
                <a:cs typeface="Arial"/>
              </a:rPr>
              <a:t>ship.</a:t>
            </a:r>
            <a:endParaRPr sz="2950" dirty="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latin typeface="Arial"/>
                <a:cs typeface="Arial"/>
              </a:rPr>
              <a:t>We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05" dirty="0">
                <a:latin typeface="Arial"/>
                <a:cs typeface="Arial"/>
              </a:rPr>
              <a:t>mainly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135" dirty="0">
                <a:latin typeface="Arial"/>
                <a:cs typeface="Arial"/>
              </a:rPr>
              <a:t>convert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100" dirty="0">
                <a:latin typeface="Arial"/>
                <a:cs typeface="Arial"/>
              </a:rPr>
              <a:t>those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40" dirty="0">
                <a:latin typeface="Arial"/>
                <a:cs typeface="Arial"/>
              </a:rPr>
              <a:t>outcomes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155" dirty="0">
                <a:latin typeface="Arial"/>
                <a:cs typeface="Arial"/>
              </a:rPr>
              <a:t>into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60" dirty="0">
                <a:latin typeface="Arial"/>
                <a:cs typeface="Arial"/>
              </a:rPr>
              <a:t>Training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Labels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170" dirty="0">
                <a:latin typeface="Arial"/>
                <a:cs typeface="Arial"/>
              </a:rPr>
              <a:t>with  </a:t>
            </a:r>
            <a:r>
              <a:rPr sz="2950" spc="35" dirty="0">
                <a:latin typeface="Arial"/>
                <a:cs typeface="Arial"/>
              </a:rPr>
              <a:t>“1”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65" dirty="0">
                <a:latin typeface="Arial"/>
                <a:cs typeface="Arial"/>
              </a:rPr>
              <a:t>means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35" dirty="0">
                <a:latin typeface="Arial"/>
                <a:cs typeface="Arial"/>
              </a:rPr>
              <a:t>the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25" dirty="0">
                <a:latin typeface="Arial"/>
                <a:cs typeface="Arial"/>
              </a:rPr>
              <a:t>booster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90" dirty="0">
                <a:latin typeface="Arial"/>
                <a:cs typeface="Arial"/>
              </a:rPr>
              <a:t>successfully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00" dirty="0">
                <a:latin typeface="Arial"/>
                <a:cs typeface="Arial"/>
              </a:rPr>
              <a:t>landed,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275" dirty="0">
                <a:latin typeface="Arial"/>
                <a:cs typeface="Arial"/>
              </a:rPr>
              <a:t>“0”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65" dirty="0">
                <a:latin typeface="Arial"/>
                <a:cs typeface="Arial"/>
              </a:rPr>
              <a:t>means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165" dirty="0">
                <a:latin typeface="Arial"/>
                <a:cs typeface="Arial"/>
              </a:rPr>
              <a:t>it</a:t>
            </a:r>
            <a:r>
              <a:rPr sz="2950" spc="-3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was  </a:t>
            </a:r>
            <a:r>
              <a:rPr sz="2950" spc="85" dirty="0">
                <a:latin typeface="Arial"/>
                <a:cs typeface="Arial"/>
              </a:rPr>
              <a:t>unsuccessful.</a:t>
            </a:r>
            <a:endParaRPr sz="2950" dirty="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2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heavy" spc="-21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10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Wrangling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227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Unicode MS"/>
                <a:cs typeface="Arial Unicode MS"/>
              </a:rPr>
              <a:t>Perform </a:t>
            </a:r>
            <a:r>
              <a:rPr sz="2450" spc="135" dirty="0">
                <a:latin typeface="Arial Unicode MS"/>
                <a:cs typeface="Arial Unicode MS"/>
              </a:rPr>
              <a:t>exploratory</a:t>
            </a:r>
            <a:r>
              <a:rPr sz="2450" spc="-509" dirty="0">
                <a:latin typeface="Arial Unicode MS"/>
                <a:cs typeface="Arial Unicode MS"/>
              </a:rPr>
              <a:t> </a:t>
            </a:r>
            <a:r>
              <a:rPr sz="2450" spc="60" dirty="0">
                <a:latin typeface="Arial Unicode MS"/>
                <a:cs typeface="Arial Unicode MS"/>
              </a:rPr>
              <a:t>Data </a:t>
            </a:r>
            <a:r>
              <a:rPr sz="2450" spc="80" dirty="0">
                <a:latin typeface="Arial Unicode MS"/>
                <a:cs typeface="Arial Unicode MS"/>
              </a:rPr>
              <a:t>Analysis  </a:t>
            </a:r>
            <a:r>
              <a:rPr sz="2450" spc="114" dirty="0">
                <a:latin typeface="Arial Unicode MS"/>
                <a:cs typeface="Arial Unicode MS"/>
              </a:rPr>
              <a:t>and </a:t>
            </a:r>
            <a:r>
              <a:rPr sz="2450" spc="145" dirty="0">
                <a:latin typeface="Arial Unicode MS"/>
                <a:cs typeface="Arial Unicode MS"/>
              </a:rPr>
              <a:t>determine</a:t>
            </a:r>
            <a:r>
              <a:rPr sz="2450" spc="-505" dirty="0">
                <a:latin typeface="Arial Unicode MS"/>
                <a:cs typeface="Arial Unicode MS"/>
              </a:rPr>
              <a:t> </a:t>
            </a:r>
            <a:r>
              <a:rPr sz="2450" spc="90" dirty="0">
                <a:latin typeface="Arial Unicode MS"/>
                <a:cs typeface="Arial Unicode MS"/>
              </a:rPr>
              <a:t>Training </a:t>
            </a:r>
            <a:r>
              <a:rPr sz="2450" spc="65" dirty="0">
                <a:latin typeface="Arial Unicode MS"/>
                <a:cs typeface="Arial Unicode MS"/>
              </a:rPr>
              <a:t>Labels</a:t>
            </a:r>
            <a:endParaRPr sz="245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Unicode MS"/>
                <a:cs typeface="Arial Unicode MS"/>
              </a:rPr>
              <a:t>Calculate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the</a:t>
            </a:r>
            <a:r>
              <a:rPr sz="2450" spc="-95" dirty="0">
                <a:latin typeface="Arial Unicode MS"/>
                <a:cs typeface="Arial Unicode MS"/>
              </a:rPr>
              <a:t> </a:t>
            </a:r>
            <a:r>
              <a:rPr sz="2450" spc="155" dirty="0">
                <a:latin typeface="Arial Unicode MS"/>
                <a:cs typeface="Arial Unicode MS"/>
              </a:rPr>
              <a:t>number</a:t>
            </a:r>
            <a:r>
              <a:rPr sz="2450" spc="-95" dirty="0">
                <a:latin typeface="Arial Unicode MS"/>
                <a:cs typeface="Arial Unicode MS"/>
              </a:rPr>
              <a:t> </a:t>
            </a:r>
            <a:r>
              <a:rPr sz="2450" spc="180" dirty="0">
                <a:latin typeface="Arial Unicode MS"/>
                <a:cs typeface="Arial Unicode MS"/>
              </a:rPr>
              <a:t>of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00" dirty="0">
                <a:latin typeface="Arial Unicode MS"/>
                <a:cs typeface="Arial Unicode MS"/>
              </a:rPr>
              <a:t>launches  </a:t>
            </a:r>
            <a:r>
              <a:rPr sz="2450" spc="145" dirty="0">
                <a:latin typeface="Arial Unicode MS"/>
                <a:cs typeface="Arial Unicode MS"/>
              </a:rPr>
              <a:t>on </a:t>
            </a:r>
            <a:r>
              <a:rPr sz="2450" spc="105" dirty="0">
                <a:latin typeface="Arial Unicode MS"/>
                <a:cs typeface="Arial Unicode MS"/>
              </a:rPr>
              <a:t>each</a:t>
            </a:r>
            <a:r>
              <a:rPr sz="2450" spc="-345" dirty="0">
                <a:latin typeface="Arial Unicode MS"/>
                <a:cs typeface="Arial Unicode MS"/>
              </a:rPr>
              <a:t> </a:t>
            </a:r>
            <a:r>
              <a:rPr sz="2450" spc="105" dirty="0">
                <a:latin typeface="Arial Unicode MS"/>
                <a:cs typeface="Arial Unicode MS"/>
              </a:rPr>
              <a:t>site</a:t>
            </a:r>
            <a:endParaRPr sz="2450">
              <a:latin typeface="Arial Unicode MS"/>
              <a:cs typeface="Arial Unicode MS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Unicode MS"/>
                <a:cs typeface="Arial Unicode MS"/>
              </a:rPr>
              <a:t>Calculate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the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55" dirty="0">
                <a:latin typeface="Arial Unicode MS"/>
                <a:cs typeface="Arial Unicode MS"/>
              </a:rPr>
              <a:t>number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14" dirty="0">
                <a:latin typeface="Arial Unicode MS"/>
                <a:cs typeface="Arial Unicode MS"/>
              </a:rPr>
              <a:t>and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occurrence  </a:t>
            </a:r>
            <a:r>
              <a:rPr sz="2450" spc="180" dirty="0">
                <a:latin typeface="Arial Unicode MS"/>
                <a:cs typeface="Arial Unicode MS"/>
              </a:rPr>
              <a:t>of </a:t>
            </a:r>
            <a:r>
              <a:rPr sz="2450" spc="105" dirty="0">
                <a:latin typeface="Arial Unicode MS"/>
                <a:cs typeface="Arial Unicode MS"/>
              </a:rPr>
              <a:t>each</a:t>
            </a:r>
            <a:r>
              <a:rPr sz="2450" spc="-380" dirty="0">
                <a:latin typeface="Arial Unicode MS"/>
                <a:cs typeface="Arial Unicode MS"/>
              </a:rPr>
              <a:t> </a:t>
            </a:r>
            <a:r>
              <a:rPr sz="2450" spc="175" dirty="0">
                <a:latin typeface="Arial Unicode MS"/>
                <a:cs typeface="Arial Unicode MS"/>
              </a:rPr>
              <a:t>orbit</a:t>
            </a:r>
            <a:endParaRPr sz="2450">
              <a:latin typeface="Arial Unicode MS"/>
              <a:cs typeface="Arial Unicode MS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Unicode MS"/>
                <a:cs typeface="Arial Unicode MS"/>
              </a:rPr>
              <a:t>Calculate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the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55" dirty="0">
                <a:latin typeface="Arial Unicode MS"/>
                <a:cs typeface="Arial Unicode MS"/>
              </a:rPr>
              <a:t>number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14" dirty="0">
                <a:latin typeface="Arial Unicode MS"/>
                <a:cs typeface="Arial Unicode MS"/>
              </a:rPr>
              <a:t>and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occurrence  </a:t>
            </a:r>
            <a:r>
              <a:rPr sz="2450" spc="180" dirty="0">
                <a:latin typeface="Arial Unicode MS"/>
                <a:cs typeface="Arial Unicode MS"/>
              </a:rPr>
              <a:t>of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05" dirty="0">
                <a:latin typeface="Arial Unicode MS"/>
                <a:cs typeface="Arial Unicode MS"/>
              </a:rPr>
              <a:t>mission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65" dirty="0">
                <a:latin typeface="Arial Unicode MS"/>
                <a:cs typeface="Arial Unicode MS"/>
              </a:rPr>
              <a:t>outcome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45" dirty="0">
                <a:latin typeface="Arial Unicode MS"/>
                <a:cs typeface="Arial Unicode MS"/>
              </a:rPr>
              <a:t>per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75" dirty="0">
                <a:latin typeface="Arial Unicode MS"/>
                <a:cs typeface="Arial Unicode MS"/>
              </a:rPr>
              <a:t>orbit</a:t>
            </a:r>
            <a:r>
              <a:rPr sz="2450" spc="-100" dirty="0">
                <a:latin typeface="Arial Unicode MS"/>
                <a:cs typeface="Arial Unicode MS"/>
              </a:rPr>
              <a:t> </a:t>
            </a:r>
            <a:r>
              <a:rPr sz="2450" spc="160" dirty="0">
                <a:latin typeface="Arial Unicode MS"/>
                <a:cs typeface="Arial Unicode MS"/>
              </a:rPr>
              <a:t>type</a:t>
            </a:r>
            <a:endParaRPr sz="245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Arial Unicode MS"/>
                <a:cs typeface="Arial Unicode MS"/>
              </a:rPr>
              <a:t>Create</a:t>
            </a:r>
            <a:r>
              <a:rPr sz="2450" spc="-110" dirty="0">
                <a:latin typeface="Arial Unicode MS"/>
                <a:cs typeface="Arial Unicode MS"/>
              </a:rPr>
              <a:t> </a:t>
            </a:r>
            <a:r>
              <a:rPr sz="2450" spc="10" dirty="0">
                <a:latin typeface="Arial Unicode MS"/>
                <a:cs typeface="Arial Unicode MS"/>
              </a:rPr>
              <a:t>a</a:t>
            </a:r>
            <a:r>
              <a:rPr sz="2450" spc="-110" dirty="0">
                <a:latin typeface="Arial Unicode MS"/>
                <a:cs typeface="Arial Unicode MS"/>
              </a:rPr>
              <a:t> </a:t>
            </a:r>
            <a:r>
              <a:rPr sz="2450" spc="135" dirty="0">
                <a:latin typeface="Arial Unicode MS"/>
                <a:cs typeface="Arial Unicode MS"/>
              </a:rPr>
              <a:t>landing</a:t>
            </a:r>
            <a:r>
              <a:rPr sz="2450" spc="-105" dirty="0">
                <a:latin typeface="Arial Unicode MS"/>
                <a:cs typeface="Arial Unicode MS"/>
              </a:rPr>
              <a:t> </a:t>
            </a:r>
            <a:r>
              <a:rPr sz="2450" spc="165" dirty="0">
                <a:latin typeface="Arial Unicode MS"/>
                <a:cs typeface="Arial Unicode MS"/>
              </a:rPr>
              <a:t>outcome</a:t>
            </a:r>
            <a:r>
              <a:rPr sz="2450" spc="-110" dirty="0">
                <a:latin typeface="Arial Unicode MS"/>
                <a:cs typeface="Arial Unicode MS"/>
              </a:rPr>
              <a:t> </a:t>
            </a:r>
            <a:r>
              <a:rPr sz="2450" spc="105" dirty="0">
                <a:latin typeface="Arial Unicode MS"/>
                <a:cs typeface="Arial Unicode MS"/>
              </a:rPr>
              <a:t>label  </a:t>
            </a:r>
            <a:r>
              <a:rPr sz="2450" spc="180" dirty="0">
                <a:latin typeface="Arial Unicode MS"/>
                <a:cs typeface="Arial Unicode MS"/>
              </a:rPr>
              <a:t>from </a:t>
            </a:r>
            <a:r>
              <a:rPr sz="2450" spc="160" dirty="0">
                <a:latin typeface="Arial Unicode MS"/>
                <a:cs typeface="Arial Unicode MS"/>
              </a:rPr>
              <a:t>Outcome</a:t>
            </a:r>
            <a:r>
              <a:rPr sz="2450" spc="-385" dirty="0">
                <a:latin typeface="Arial Unicode MS"/>
                <a:cs typeface="Arial Unicode MS"/>
              </a:rPr>
              <a:t> </a:t>
            </a:r>
            <a:r>
              <a:rPr sz="2450" spc="160" dirty="0">
                <a:latin typeface="Arial Unicode MS"/>
                <a:cs typeface="Arial Unicode MS"/>
              </a:rPr>
              <a:t>column</a:t>
            </a:r>
            <a:endParaRPr sz="2450">
              <a:latin typeface="Arial Unicode MS"/>
              <a:cs typeface="Arial Unicode MS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Arial Unicode MS"/>
                <a:cs typeface="Arial Unicode MS"/>
              </a:rPr>
              <a:t>Exporting </a:t>
            </a:r>
            <a:r>
              <a:rPr sz="2450" spc="145" dirty="0">
                <a:latin typeface="Arial Unicode MS"/>
                <a:cs typeface="Arial Unicode MS"/>
              </a:rPr>
              <a:t>the</a:t>
            </a:r>
            <a:r>
              <a:rPr sz="2450" spc="-370" dirty="0">
                <a:latin typeface="Arial Unicode MS"/>
                <a:cs typeface="Arial Unicode MS"/>
              </a:rPr>
              <a:t> </a:t>
            </a:r>
            <a:r>
              <a:rPr sz="2450" spc="110" dirty="0">
                <a:latin typeface="Arial Unicode MS"/>
                <a:cs typeface="Arial Unicode MS"/>
              </a:rPr>
              <a:t>data  </a:t>
            </a:r>
            <a:r>
              <a:rPr sz="2450" spc="190" dirty="0">
                <a:latin typeface="Arial Unicode MS"/>
                <a:cs typeface="Arial Unicode MS"/>
              </a:rPr>
              <a:t>to</a:t>
            </a:r>
            <a:r>
              <a:rPr sz="2450" spc="-105" dirty="0">
                <a:latin typeface="Arial Unicode MS"/>
                <a:cs typeface="Arial Unicode MS"/>
              </a:rPr>
              <a:t> </a:t>
            </a:r>
            <a:r>
              <a:rPr sz="2450" spc="-5" dirty="0">
                <a:latin typeface="Arial Unicode MS"/>
                <a:cs typeface="Arial Unicode MS"/>
              </a:rPr>
              <a:t>CSV</a:t>
            </a:r>
            <a:endParaRPr sz="245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15059" y="3427942"/>
            <a:ext cx="582930" cy="483234"/>
          </a:xfrm>
          <a:custGeom>
            <a:avLst/>
            <a:gdLst/>
            <a:ahLst/>
            <a:cxnLst/>
            <a:rect l="l" t="t" r="r" b="b"/>
            <a:pathLst>
              <a:path w="582930" h="483235">
                <a:moveTo>
                  <a:pt x="582537" y="214777"/>
                </a:moveTo>
                <a:lnTo>
                  <a:pt x="0" y="214777"/>
                </a:lnTo>
                <a:lnTo>
                  <a:pt x="291268" y="483237"/>
                </a:lnTo>
                <a:lnTo>
                  <a:pt x="582537" y="214777"/>
                </a:lnTo>
                <a:close/>
              </a:path>
              <a:path w="582930" h="483235">
                <a:moveTo>
                  <a:pt x="384469" y="0"/>
                </a:moveTo>
                <a:lnTo>
                  <a:pt x="198067" y="0"/>
                </a:lnTo>
                <a:lnTo>
                  <a:pt x="198067" y="214777"/>
                </a:lnTo>
                <a:lnTo>
                  <a:pt x="384469" y="214777"/>
                </a:lnTo>
                <a:lnTo>
                  <a:pt x="38446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15059" y="3427942"/>
            <a:ext cx="582930" cy="483234"/>
          </a:xfrm>
          <a:custGeom>
            <a:avLst/>
            <a:gdLst/>
            <a:ahLst/>
            <a:cxnLst/>
            <a:rect l="l" t="t" r="r" b="b"/>
            <a:pathLst>
              <a:path w="582930" h="483235">
                <a:moveTo>
                  <a:pt x="384475" y="214777"/>
                </a:moveTo>
                <a:lnTo>
                  <a:pt x="582538" y="214777"/>
                </a:lnTo>
                <a:lnTo>
                  <a:pt x="291269" y="483237"/>
                </a:lnTo>
                <a:lnTo>
                  <a:pt x="0" y="214777"/>
                </a:lnTo>
                <a:lnTo>
                  <a:pt x="198063" y="214777"/>
                </a:lnTo>
                <a:lnTo>
                  <a:pt x="198063" y="0"/>
                </a:lnTo>
                <a:lnTo>
                  <a:pt x="384475" y="0"/>
                </a:lnTo>
                <a:lnTo>
                  <a:pt x="384475" y="214777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8242" y="1055883"/>
            <a:ext cx="10588955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>
                <a:solidFill>
                  <a:schemeClr val="tx1"/>
                </a:solidFill>
              </a:rPr>
              <a:t>Charts </a:t>
            </a:r>
            <a:r>
              <a:rPr sz="4050" spc="175" dirty="0">
                <a:solidFill>
                  <a:schemeClr val="tx1"/>
                </a:solidFill>
              </a:rPr>
              <a:t>were</a:t>
            </a:r>
            <a:r>
              <a:rPr sz="4050" spc="-540" dirty="0">
                <a:solidFill>
                  <a:schemeClr val="tx1"/>
                </a:solidFill>
              </a:rPr>
              <a:t> </a:t>
            </a:r>
            <a:r>
              <a:rPr sz="4050" spc="245" dirty="0">
                <a:solidFill>
                  <a:schemeClr val="tx1"/>
                </a:solidFill>
              </a:rPr>
              <a:t>plotted:</a:t>
            </a:r>
            <a:endParaRPr sz="405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835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14" dirty="0">
                <a:latin typeface="Arial"/>
                <a:cs typeface="Arial"/>
              </a:rPr>
              <a:t>Flight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Number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vs.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Payload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25" dirty="0">
                <a:latin typeface="Arial"/>
                <a:cs typeface="Arial"/>
              </a:rPr>
              <a:t>Mass,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Flight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Number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vs.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90" dirty="0">
                <a:latin typeface="Arial"/>
                <a:cs typeface="Arial"/>
              </a:rPr>
              <a:t>Launch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55" dirty="0">
                <a:latin typeface="Arial"/>
                <a:cs typeface="Arial"/>
              </a:rPr>
              <a:t>Site,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Payload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30" dirty="0">
                <a:latin typeface="Arial"/>
                <a:cs typeface="Arial"/>
              </a:rPr>
              <a:t>Mass  </a:t>
            </a:r>
            <a:r>
              <a:rPr sz="3600" spc="20" dirty="0">
                <a:latin typeface="Arial"/>
                <a:cs typeface="Arial"/>
              </a:rPr>
              <a:t>vs. </a:t>
            </a:r>
            <a:r>
              <a:rPr sz="3600" spc="90" dirty="0">
                <a:latin typeface="Arial"/>
                <a:cs typeface="Arial"/>
              </a:rPr>
              <a:t>Launch </a:t>
            </a:r>
            <a:r>
              <a:rPr sz="3600" spc="55" dirty="0">
                <a:latin typeface="Arial"/>
                <a:cs typeface="Arial"/>
              </a:rPr>
              <a:t>Site, </a:t>
            </a:r>
            <a:r>
              <a:rPr sz="3600" spc="185" dirty="0">
                <a:latin typeface="Arial"/>
                <a:cs typeface="Arial"/>
              </a:rPr>
              <a:t>Orbit </a:t>
            </a:r>
            <a:r>
              <a:rPr sz="3600" spc="-10" dirty="0">
                <a:latin typeface="Arial"/>
                <a:cs typeface="Arial"/>
              </a:rPr>
              <a:t>Type </a:t>
            </a:r>
            <a:r>
              <a:rPr sz="3600" spc="20" dirty="0">
                <a:latin typeface="Arial"/>
                <a:cs typeface="Arial"/>
              </a:rPr>
              <a:t>vs. </a:t>
            </a:r>
            <a:r>
              <a:rPr sz="3600" spc="55" dirty="0">
                <a:latin typeface="Arial"/>
                <a:cs typeface="Arial"/>
              </a:rPr>
              <a:t>Success </a:t>
            </a:r>
            <a:r>
              <a:rPr sz="3600" spc="-20" dirty="0">
                <a:latin typeface="Arial"/>
                <a:cs typeface="Arial"/>
              </a:rPr>
              <a:t>Rate, </a:t>
            </a:r>
            <a:r>
              <a:rPr sz="3600" spc="114" dirty="0">
                <a:latin typeface="Arial"/>
                <a:cs typeface="Arial"/>
              </a:rPr>
              <a:t>Flight </a:t>
            </a:r>
            <a:r>
              <a:rPr sz="3600" spc="145" dirty="0">
                <a:latin typeface="Arial"/>
                <a:cs typeface="Arial"/>
              </a:rPr>
              <a:t>Number </a:t>
            </a:r>
            <a:r>
              <a:rPr sz="3600" spc="20" dirty="0">
                <a:latin typeface="Arial"/>
                <a:cs typeface="Arial"/>
              </a:rPr>
              <a:t>vs. </a:t>
            </a:r>
            <a:r>
              <a:rPr sz="3600" spc="185" dirty="0">
                <a:latin typeface="Arial"/>
                <a:cs typeface="Arial"/>
              </a:rPr>
              <a:t>Orbit </a:t>
            </a:r>
            <a:r>
              <a:rPr sz="3600" spc="-10" dirty="0">
                <a:latin typeface="Arial"/>
                <a:cs typeface="Arial"/>
              </a:rPr>
              <a:t>Type,  </a:t>
            </a:r>
            <a:r>
              <a:rPr sz="3600" spc="20" dirty="0">
                <a:latin typeface="Arial"/>
                <a:cs typeface="Arial"/>
              </a:rPr>
              <a:t>Payload </a:t>
            </a:r>
            <a:r>
              <a:rPr sz="3600" spc="-30" dirty="0">
                <a:latin typeface="Arial"/>
                <a:cs typeface="Arial"/>
              </a:rPr>
              <a:t>Mass </a:t>
            </a:r>
            <a:r>
              <a:rPr sz="3600" spc="25" dirty="0">
                <a:latin typeface="Arial"/>
                <a:cs typeface="Arial"/>
              </a:rPr>
              <a:t>vs </a:t>
            </a:r>
            <a:r>
              <a:rPr sz="3600" spc="185" dirty="0">
                <a:latin typeface="Arial"/>
                <a:cs typeface="Arial"/>
              </a:rPr>
              <a:t>Orbit </a:t>
            </a:r>
            <a:r>
              <a:rPr sz="3600" spc="-10" dirty="0">
                <a:latin typeface="Arial"/>
                <a:cs typeface="Arial"/>
              </a:rPr>
              <a:t>Type </a:t>
            </a:r>
            <a:r>
              <a:rPr sz="3600" spc="114" dirty="0">
                <a:latin typeface="Arial"/>
                <a:cs typeface="Arial"/>
              </a:rPr>
              <a:t>and</a:t>
            </a:r>
            <a:r>
              <a:rPr sz="3600" spc="-665" dirty="0">
                <a:latin typeface="Arial"/>
                <a:cs typeface="Arial"/>
              </a:rPr>
              <a:t> </a:t>
            </a:r>
            <a:r>
              <a:rPr sz="3600" spc="55" dirty="0">
                <a:latin typeface="Arial"/>
                <a:cs typeface="Arial"/>
              </a:rPr>
              <a:t>Success </a:t>
            </a:r>
            <a:r>
              <a:rPr sz="3600" spc="-20" dirty="0">
                <a:latin typeface="Arial"/>
                <a:cs typeface="Arial"/>
              </a:rPr>
              <a:t>Rate Yearly </a:t>
            </a:r>
            <a:r>
              <a:rPr sz="3600" spc="45" dirty="0">
                <a:latin typeface="Arial"/>
                <a:cs typeface="Arial"/>
              </a:rPr>
              <a:t>Trend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 dirty="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latin typeface="Arial"/>
                <a:cs typeface="Arial"/>
              </a:rPr>
              <a:t>Scatter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50" dirty="0">
                <a:latin typeface="Arial"/>
                <a:cs typeface="Arial"/>
              </a:rPr>
              <a:t>plots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show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55" dirty="0">
                <a:latin typeface="Arial"/>
                <a:cs typeface="Arial"/>
              </a:rPr>
              <a:t>the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relationship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between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variables.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If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60" dirty="0">
                <a:latin typeface="Arial"/>
                <a:cs typeface="Arial"/>
              </a:rPr>
              <a:t>a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relationship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50" dirty="0">
                <a:latin typeface="Arial"/>
                <a:cs typeface="Arial"/>
              </a:rPr>
              <a:t>exists,  </a:t>
            </a:r>
            <a:r>
              <a:rPr sz="3600" spc="135" dirty="0">
                <a:latin typeface="Arial"/>
                <a:cs typeface="Arial"/>
              </a:rPr>
              <a:t>they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85" dirty="0">
                <a:latin typeface="Arial"/>
                <a:cs typeface="Arial"/>
              </a:rPr>
              <a:t>could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be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90" dirty="0">
                <a:latin typeface="Arial"/>
                <a:cs typeface="Arial"/>
              </a:rPr>
              <a:t>used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in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machine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learning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model.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latin typeface="Arial"/>
                <a:cs typeface="Arial"/>
              </a:rPr>
              <a:t>Bar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charts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show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comparisons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60" dirty="0">
                <a:latin typeface="Arial"/>
                <a:cs typeface="Arial"/>
              </a:rPr>
              <a:t>among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25" dirty="0">
                <a:latin typeface="Arial"/>
                <a:cs typeface="Arial"/>
              </a:rPr>
              <a:t>discrete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categories.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The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goal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is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225" dirty="0">
                <a:latin typeface="Arial"/>
                <a:cs typeface="Arial"/>
              </a:rPr>
              <a:t>to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show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155" dirty="0">
                <a:latin typeface="Arial"/>
                <a:cs typeface="Arial"/>
              </a:rPr>
              <a:t>the  </a:t>
            </a:r>
            <a:r>
              <a:rPr sz="3600" spc="114" dirty="0">
                <a:latin typeface="Arial"/>
                <a:cs typeface="Arial"/>
              </a:rPr>
              <a:t>relationship </a:t>
            </a:r>
            <a:r>
              <a:rPr sz="3600" spc="145" dirty="0">
                <a:latin typeface="Arial"/>
                <a:cs typeface="Arial"/>
              </a:rPr>
              <a:t>between </a:t>
            </a:r>
            <a:r>
              <a:rPr sz="3600" spc="155" dirty="0">
                <a:latin typeface="Arial"/>
                <a:cs typeface="Arial"/>
              </a:rPr>
              <a:t>the </a:t>
            </a:r>
            <a:r>
              <a:rPr sz="3600" spc="145" dirty="0">
                <a:latin typeface="Arial"/>
                <a:cs typeface="Arial"/>
              </a:rPr>
              <a:t>specific </a:t>
            </a:r>
            <a:r>
              <a:rPr sz="3600" spc="120" dirty="0">
                <a:latin typeface="Arial"/>
                <a:cs typeface="Arial"/>
              </a:rPr>
              <a:t>categories </a:t>
            </a:r>
            <a:r>
              <a:rPr sz="3600" spc="165" dirty="0">
                <a:latin typeface="Arial"/>
                <a:cs typeface="Arial"/>
              </a:rPr>
              <a:t>being </a:t>
            </a:r>
            <a:r>
              <a:rPr sz="3600" spc="160" dirty="0">
                <a:latin typeface="Arial"/>
                <a:cs typeface="Arial"/>
              </a:rPr>
              <a:t>compared </a:t>
            </a:r>
            <a:r>
              <a:rPr sz="3600" spc="114" dirty="0">
                <a:latin typeface="Arial"/>
                <a:cs typeface="Arial"/>
              </a:rPr>
              <a:t>and </a:t>
            </a:r>
            <a:r>
              <a:rPr sz="3600" spc="-60" dirty="0">
                <a:latin typeface="Arial"/>
                <a:cs typeface="Arial"/>
              </a:rPr>
              <a:t>a </a:t>
            </a:r>
            <a:r>
              <a:rPr sz="3600" spc="90" dirty="0">
                <a:latin typeface="Arial"/>
                <a:cs typeface="Arial"/>
              </a:rPr>
              <a:t>measured  </a:t>
            </a:r>
            <a:r>
              <a:rPr sz="3600" spc="55" dirty="0">
                <a:latin typeface="Arial"/>
                <a:cs typeface="Arial"/>
              </a:rPr>
              <a:t>value.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5" dirty="0">
                <a:latin typeface="Arial"/>
                <a:cs typeface="Arial"/>
              </a:rPr>
              <a:t>Line</a:t>
            </a:r>
            <a:r>
              <a:rPr sz="3600" spc="-55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charts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show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25" dirty="0">
                <a:latin typeface="Arial"/>
                <a:cs typeface="Arial"/>
              </a:rPr>
              <a:t>trends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in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05" dirty="0">
                <a:latin typeface="Arial"/>
                <a:cs typeface="Arial"/>
              </a:rPr>
              <a:t>data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95" dirty="0">
                <a:latin typeface="Arial"/>
                <a:cs typeface="Arial"/>
              </a:rPr>
              <a:t>over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75" dirty="0">
                <a:latin typeface="Arial"/>
                <a:cs typeface="Arial"/>
              </a:rPr>
              <a:t>time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(time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series).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 dirty="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-15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EDA </a:t>
            </a:r>
            <a:r>
              <a:rPr sz="2950" u="heavy" spc="17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 </a:t>
            </a:r>
            <a:r>
              <a:rPr sz="2950" u="heavy" spc="2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heavy" spc="-229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6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Visualization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3597" y="1055884"/>
            <a:ext cx="5384632" cy="750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latin typeface="Arial Unicode MS"/>
                <a:cs typeface="Arial Unicode MS"/>
              </a:rPr>
              <a:t>Performed </a:t>
            </a:r>
            <a:r>
              <a:rPr sz="2800" spc="-5" dirty="0">
                <a:latin typeface="Arial Unicode MS"/>
                <a:cs typeface="Arial Unicode MS"/>
              </a:rPr>
              <a:t>SQL</a:t>
            </a:r>
            <a:r>
              <a:rPr sz="2800" spc="-355" dirty="0">
                <a:latin typeface="Arial Unicode MS"/>
                <a:cs typeface="Arial Unicode MS"/>
              </a:rPr>
              <a:t> </a:t>
            </a:r>
            <a:r>
              <a:rPr sz="2800" spc="105" dirty="0">
                <a:latin typeface="Arial Unicode MS"/>
                <a:cs typeface="Arial Unicode MS"/>
              </a:rPr>
              <a:t>queries:</a:t>
            </a:r>
            <a:endParaRPr sz="2800">
              <a:latin typeface="Arial Unicode MS"/>
              <a:cs typeface="Arial Unicode MS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5" dirty="0">
                <a:latin typeface="Arial"/>
                <a:cs typeface="Arial"/>
              </a:rPr>
              <a:t>Displaying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names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unique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launch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sites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in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space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mission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5" dirty="0">
                <a:latin typeface="Arial"/>
                <a:cs typeface="Arial"/>
              </a:rPr>
              <a:t>Displaying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5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records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where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launch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sites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10" dirty="0">
                <a:latin typeface="Arial"/>
                <a:cs typeface="Arial"/>
              </a:rPr>
              <a:t>begin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35" dirty="0">
                <a:latin typeface="Arial"/>
                <a:cs typeface="Arial"/>
              </a:rPr>
              <a:t>with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string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‘CCA'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5" dirty="0">
                <a:latin typeface="Arial"/>
                <a:cs typeface="Arial"/>
              </a:rPr>
              <a:t>Displaying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total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payload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mass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carried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by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boosters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launched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by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NASA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85" dirty="0">
                <a:latin typeface="Arial"/>
                <a:cs typeface="Arial"/>
              </a:rPr>
              <a:t>(CRS)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5" dirty="0">
                <a:latin typeface="Arial"/>
                <a:cs typeface="Arial"/>
              </a:rPr>
              <a:t>Displaying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30" dirty="0">
                <a:latin typeface="Arial"/>
                <a:cs typeface="Arial"/>
              </a:rPr>
              <a:t>average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payload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mass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carried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by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booster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version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F9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229" dirty="0">
                <a:latin typeface="Arial"/>
                <a:cs typeface="Arial"/>
              </a:rPr>
              <a:t>v1.1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latin typeface="Arial"/>
                <a:cs typeface="Arial"/>
              </a:rPr>
              <a:t>Listing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date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when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first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successful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landing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25" dirty="0">
                <a:latin typeface="Arial"/>
                <a:cs typeface="Arial"/>
              </a:rPr>
              <a:t>outcome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in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14" dirty="0">
                <a:latin typeface="Arial"/>
                <a:cs typeface="Arial"/>
              </a:rPr>
              <a:t>ground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pad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was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achieved</a:t>
            </a:r>
            <a:endParaRPr sz="250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latin typeface="Arial"/>
                <a:cs typeface="Arial"/>
              </a:rPr>
              <a:t>Listing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names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boosters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25" dirty="0">
                <a:latin typeface="Arial"/>
                <a:cs typeface="Arial"/>
              </a:rPr>
              <a:t>which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have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success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in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drone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ship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and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have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payload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mass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greater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than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260" dirty="0">
                <a:latin typeface="Arial"/>
                <a:cs typeface="Arial"/>
              </a:rPr>
              <a:t>4000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but  </a:t>
            </a:r>
            <a:r>
              <a:rPr sz="2500" dirty="0">
                <a:latin typeface="Arial"/>
                <a:cs typeface="Arial"/>
              </a:rPr>
              <a:t>less </a:t>
            </a:r>
            <a:r>
              <a:rPr sz="2500" spc="85" dirty="0">
                <a:latin typeface="Arial"/>
                <a:cs typeface="Arial"/>
              </a:rPr>
              <a:t>than</a:t>
            </a:r>
            <a:r>
              <a:rPr sz="2500" spc="-75" dirty="0">
                <a:latin typeface="Arial"/>
                <a:cs typeface="Arial"/>
              </a:rPr>
              <a:t> </a:t>
            </a:r>
            <a:r>
              <a:rPr sz="2500" spc="265" dirty="0">
                <a:latin typeface="Arial"/>
                <a:cs typeface="Arial"/>
              </a:rPr>
              <a:t>6000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latin typeface="Arial"/>
                <a:cs typeface="Arial"/>
              </a:rPr>
              <a:t>Listing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total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10" dirty="0">
                <a:latin typeface="Arial"/>
                <a:cs typeface="Arial"/>
              </a:rPr>
              <a:t>number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successful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and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failure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mission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outcomes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latin typeface="Arial"/>
                <a:cs typeface="Arial"/>
              </a:rPr>
              <a:t>Listing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names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booster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versions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25" dirty="0">
                <a:latin typeface="Arial"/>
                <a:cs typeface="Arial"/>
              </a:rPr>
              <a:t>which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have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carried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maximum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payload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mass</a:t>
            </a:r>
            <a:endParaRPr sz="250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latin typeface="Arial"/>
                <a:cs typeface="Arial"/>
              </a:rPr>
              <a:t>Listing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failed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landing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outcomes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in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drone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ship,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their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booster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versions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and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launch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site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names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for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months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in  </a:t>
            </a:r>
            <a:r>
              <a:rPr sz="2500" spc="30" dirty="0">
                <a:latin typeface="Arial"/>
                <a:cs typeface="Arial"/>
              </a:rPr>
              <a:t>year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2015</a:t>
            </a:r>
            <a:endParaRPr sz="250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latin typeface="Arial"/>
                <a:cs typeface="Arial"/>
              </a:rPr>
              <a:t>Ranking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30" dirty="0">
                <a:latin typeface="Arial"/>
                <a:cs typeface="Arial"/>
              </a:rPr>
              <a:t>count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landing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outcomes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(such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as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Failure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(drone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ship)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10" dirty="0">
                <a:latin typeface="Arial"/>
                <a:cs typeface="Arial"/>
              </a:rPr>
              <a:t>or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30" dirty="0">
                <a:latin typeface="Arial"/>
                <a:cs typeface="Arial"/>
              </a:rPr>
              <a:t>Success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(ground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pad))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between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date  </a:t>
            </a:r>
            <a:r>
              <a:rPr sz="2500" spc="100" dirty="0">
                <a:latin typeface="Arial"/>
                <a:cs typeface="Arial"/>
              </a:rPr>
              <a:t>2010-06-04 </a:t>
            </a:r>
            <a:r>
              <a:rPr sz="2500" spc="75" dirty="0">
                <a:latin typeface="Arial"/>
                <a:cs typeface="Arial"/>
              </a:rPr>
              <a:t>and </a:t>
            </a:r>
            <a:r>
              <a:rPr sz="2500" spc="35" dirty="0">
                <a:latin typeface="Arial"/>
                <a:cs typeface="Arial"/>
              </a:rPr>
              <a:t>2017-03-20 </a:t>
            </a:r>
            <a:r>
              <a:rPr sz="2500" spc="90" dirty="0">
                <a:latin typeface="Arial"/>
                <a:cs typeface="Arial"/>
              </a:rPr>
              <a:t>in </a:t>
            </a:r>
            <a:r>
              <a:rPr sz="2500" spc="95" dirty="0">
                <a:latin typeface="Arial"/>
                <a:cs typeface="Arial"/>
              </a:rPr>
              <a:t>descending</a:t>
            </a:r>
            <a:r>
              <a:rPr sz="2500" spc="-48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order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 </a:t>
            </a:r>
            <a:r>
              <a:rPr sz="2950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 </a:t>
            </a:r>
            <a:r>
              <a:rPr sz="2950" u="heavy" spc="-150" dirty="0"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 </a:t>
            </a:r>
            <a:r>
              <a:rPr sz="2950" u="heavy" spc="170" dirty="0"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heavy" spc="-25" dirty="0"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SQL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9417" y="1055883"/>
            <a:ext cx="14286601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>
                <a:solidFill>
                  <a:schemeClr val="tx1"/>
                </a:solidFill>
              </a:rPr>
              <a:t>Markers</a:t>
            </a:r>
            <a:r>
              <a:rPr sz="3300" spc="-145" dirty="0">
                <a:solidFill>
                  <a:schemeClr val="tx1"/>
                </a:solidFill>
              </a:rPr>
              <a:t> </a:t>
            </a:r>
            <a:r>
              <a:rPr sz="3300" spc="225" dirty="0">
                <a:solidFill>
                  <a:schemeClr val="tx1"/>
                </a:solidFill>
              </a:rPr>
              <a:t>of</a:t>
            </a:r>
            <a:r>
              <a:rPr sz="3300" spc="-140" dirty="0">
                <a:solidFill>
                  <a:schemeClr val="tx1"/>
                </a:solidFill>
              </a:rPr>
              <a:t> </a:t>
            </a:r>
            <a:r>
              <a:rPr sz="3300" spc="100" dirty="0">
                <a:solidFill>
                  <a:schemeClr val="tx1"/>
                </a:solidFill>
              </a:rPr>
              <a:t>all</a:t>
            </a:r>
            <a:r>
              <a:rPr sz="3300" spc="-140" dirty="0">
                <a:solidFill>
                  <a:schemeClr val="tx1"/>
                </a:solidFill>
              </a:rPr>
              <a:t> </a:t>
            </a:r>
            <a:r>
              <a:rPr sz="3300" spc="114" dirty="0">
                <a:solidFill>
                  <a:schemeClr val="tx1"/>
                </a:solidFill>
              </a:rPr>
              <a:t>Launch</a:t>
            </a:r>
            <a:r>
              <a:rPr sz="3300" spc="-140" dirty="0">
                <a:solidFill>
                  <a:schemeClr val="tx1"/>
                </a:solidFill>
              </a:rPr>
              <a:t> </a:t>
            </a:r>
            <a:r>
              <a:rPr sz="3300" spc="75" dirty="0">
                <a:solidFill>
                  <a:schemeClr val="tx1"/>
                </a:solidFill>
              </a:rPr>
              <a:t>Sites:</a:t>
            </a:r>
            <a:endParaRPr sz="33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Arial"/>
                <a:cs typeface="Arial"/>
              </a:rPr>
              <a:t>Added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Marker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with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Circle,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Popup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Label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Text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Label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30" dirty="0">
                <a:latin typeface="Arial"/>
                <a:cs typeface="Arial"/>
              </a:rPr>
              <a:t>NASA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Johnson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Space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Center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using 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latitude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50" dirty="0">
                <a:latin typeface="Arial"/>
                <a:cs typeface="Arial"/>
              </a:rPr>
              <a:t>longitude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coordinates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-40" dirty="0">
                <a:latin typeface="Arial"/>
                <a:cs typeface="Arial"/>
              </a:rPr>
              <a:t>as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-35" dirty="0">
                <a:latin typeface="Arial"/>
                <a:cs typeface="Arial"/>
              </a:rPr>
              <a:t>a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start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20" dirty="0">
                <a:latin typeface="Arial"/>
                <a:cs typeface="Arial"/>
              </a:rPr>
              <a:t>location.</a:t>
            </a:r>
            <a:endParaRPr sz="2900" dirty="0">
              <a:latin typeface="Arial"/>
              <a:cs typeface="Arial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Arial"/>
                <a:cs typeface="Arial"/>
              </a:rPr>
              <a:t>Added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45" dirty="0">
                <a:latin typeface="Arial"/>
                <a:cs typeface="Arial"/>
              </a:rPr>
              <a:t>Markers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with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Circle,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Popup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Label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Text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Label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all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Launch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Sites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using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their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latitude 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50" dirty="0">
                <a:latin typeface="Arial"/>
                <a:cs typeface="Arial"/>
              </a:rPr>
              <a:t>longitude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coordinates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to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show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their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geographical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locations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proximity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to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Equator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  </a:t>
            </a:r>
            <a:r>
              <a:rPr sz="2900" spc="70" dirty="0">
                <a:latin typeface="Arial"/>
                <a:cs typeface="Arial"/>
              </a:rPr>
              <a:t>coasts.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latin typeface="Arial Unicode MS"/>
                <a:cs typeface="Arial Unicode MS"/>
              </a:rPr>
              <a:t>Coloured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95" dirty="0">
                <a:latin typeface="Arial Unicode MS"/>
                <a:cs typeface="Arial Unicode MS"/>
              </a:rPr>
              <a:t>Markers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225" dirty="0">
                <a:latin typeface="Arial Unicode MS"/>
                <a:cs typeface="Arial Unicode MS"/>
              </a:rPr>
              <a:t>of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80" dirty="0">
                <a:latin typeface="Arial Unicode MS"/>
                <a:cs typeface="Arial Unicode MS"/>
              </a:rPr>
              <a:t>the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45" dirty="0">
                <a:latin typeface="Arial Unicode MS"/>
                <a:cs typeface="Arial Unicode MS"/>
              </a:rPr>
              <a:t>launch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75" dirty="0">
                <a:latin typeface="Arial Unicode MS"/>
                <a:cs typeface="Arial Unicode MS"/>
              </a:rPr>
              <a:t>outcomes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95" dirty="0">
                <a:latin typeface="Arial Unicode MS"/>
                <a:cs typeface="Arial Unicode MS"/>
              </a:rPr>
              <a:t>for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20" dirty="0">
                <a:latin typeface="Arial Unicode MS"/>
                <a:cs typeface="Arial Unicode MS"/>
              </a:rPr>
              <a:t>each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14" dirty="0">
                <a:latin typeface="Arial Unicode MS"/>
                <a:cs typeface="Arial Unicode MS"/>
              </a:rPr>
              <a:t>Launch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95" dirty="0">
                <a:latin typeface="Arial Unicode MS"/>
                <a:cs typeface="Arial Unicode MS"/>
              </a:rPr>
              <a:t>Site:</a:t>
            </a:r>
            <a:endParaRPr sz="3300" dirty="0">
              <a:latin typeface="Arial Unicode MS"/>
              <a:cs typeface="Arial Unicode MS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Arial"/>
                <a:cs typeface="Arial"/>
              </a:rPr>
              <a:t>Added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coloured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45" dirty="0">
                <a:latin typeface="Arial"/>
                <a:cs typeface="Arial"/>
              </a:rPr>
              <a:t>Markers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success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(Green)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failed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15" dirty="0">
                <a:latin typeface="Arial"/>
                <a:cs typeface="Arial"/>
              </a:rPr>
              <a:t>(Red)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launches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using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Marker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Cluster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to  </a:t>
            </a:r>
            <a:r>
              <a:rPr sz="2900" spc="145" dirty="0">
                <a:latin typeface="Arial"/>
                <a:cs typeface="Arial"/>
              </a:rPr>
              <a:t>identify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which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launch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sites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45" dirty="0">
                <a:latin typeface="Arial"/>
                <a:cs typeface="Arial"/>
              </a:rPr>
              <a:t>have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relatively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50" dirty="0">
                <a:latin typeface="Arial"/>
                <a:cs typeface="Arial"/>
              </a:rPr>
              <a:t>high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success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rates.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latin typeface="Arial Unicode MS"/>
                <a:cs typeface="Arial Unicode MS"/>
              </a:rPr>
              <a:t>Distances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70" dirty="0">
                <a:latin typeface="Arial Unicode MS"/>
                <a:cs typeface="Arial Unicode MS"/>
              </a:rPr>
              <a:t>between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-10" dirty="0">
                <a:latin typeface="Arial Unicode MS"/>
                <a:cs typeface="Arial Unicode MS"/>
              </a:rPr>
              <a:t>a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14" dirty="0">
                <a:latin typeface="Arial Unicode MS"/>
                <a:cs typeface="Arial Unicode MS"/>
              </a:rPr>
              <a:t>Launch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05" dirty="0">
                <a:latin typeface="Arial Unicode MS"/>
                <a:cs typeface="Arial Unicode MS"/>
              </a:rPr>
              <a:t>Site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235" dirty="0">
                <a:latin typeface="Arial Unicode MS"/>
                <a:cs typeface="Arial Unicode MS"/>
              </a:rPr>
              <a:t>to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45" dirty="0">
                <a:latin typeface="Arial Unicode MS"/>
                <a:cs typeface="Arial Unicode MS"/>
              </a:rPr>
              <a:t>its</a:t>
            </a:r>
            <a:r>
              <a:rPr sz="3300" spc="-135" dirty="0">
                <a:latin typeface="Arial Unicode MS"/>
                <a:cs typeface="Arial Unicode MS"/>
              </a:rPr>
              <a:t> </a:t>
            </a:r>
            <a:r>
              <a:rPr sz="3300" spc="150" dirty="0">
                <a:latin typeface="Arial Unicode MS"/>
                <a:cs typeface="Arial Unicode MS"/>
              </a:rPr>
              <a:t>proximities:</a:t>
            </a:r>
            <a:endParaRPr sz="3300" dirty="0">
              <a:latin typeface="Arial Unicode MS"/>
              <a:cs typeface="Arial Unicode MS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Arial"/>
                <a:cs typeface="Arial"/>
              </a:rPr>
              <a:t>Added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coloured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Lines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to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show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distances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between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the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Launch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Site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-90" dirty="0">
                <a:latin typeface="Arial"/>
                <a:cs typeface="Arial"/>
              </a:rPr>
              <a:t>KSC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LC-39A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35" dirty="0">
                <a:latin typeface="Arial"/>
                <a:cs typeface="Arial"/>
              </a:rPr>
              <a:t>(as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an  </a:t>
            </a:r>
            <a:r>
              <a:rPr sz="2900" spc="80" dirty="0">
                <a:latin typeface="Arial"/>
                <a:cs typeface="Arial"/>
              </a:rPr>
              <a:t>example)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proximities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like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Railway,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Highway,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Coastline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Closest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City.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 dirty="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10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Interactive </a:t>
            </a:r>
            <a:r>
              <a:rPr sz="2950" u="heavy" spc="3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Visual </a:t>
            </a:r>
            <a:r>
              <a:rPr sz="2950" u="heavy" spc="9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Analytics </a:t>
            </a:r>
            <a:r>
              <a:rPr sz="2950" u="heavy" spc="17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2950" u="heavy" spc="-48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7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Folium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6057" y="1055883"/>
            <a:ext cx="13653323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>
                <a:solidFill>
                  <a:schemeClr val="tx1"/>
                </a:solidFill>
              </a:rPr>
              <a:t>Launch </a:t>
            </a:r>
            <a:r>
              <a:rPr sz="3500" spc="95" dirty="0">
                <a:solidFill>
                  <a:schemeClr val="tx1"/>
                </a:solidFill>
              </a:rPr>
              <a:t>Sites </a:t>
            </a:r>
            <a:r>
              <a:rPr sz="3500" spc="200" dirty="0">
                <a:solidFill>
                  <a:schemeClr val="tx1"/>
                </a:solidFill>
              </a:rPr>
              <a:t>Dropdown</a:t>
            </a:r>
            <a:r>
              <a:rPr sz="3500" spc="-685" dirty="0">
                <a:solidFill>
                  <a:schemeClr val="tx1"/>
                </a:solidFill>
              </a:rPr>
              <a:t> </a:t>
            </a:r>
            <a:r>
              <a:rPr sz="3500" spc="110" dirty="0">
                <a:solidFill>
                  <a:schemeClr val="tx1"/>
                </a:solidFill>
              </a:rPr>
              <a:t>List:</a:t>
            </a:r>
            <a:endParaRPr sz="35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8409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Arial"/>
                <a:cs typeface="Arial"/>
              </a:rPr>
              <a:t>Added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-40" dirty="0">
                <a:latin typeface="Arial"/>
                <a:cs typeface="Arial"/>
              </a:rPr>
              <a:t>a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85" dirty="0">
                <a:latin typeface="Arial"/>
                <a:cs typeface="Arial"/>
              </a:rPr>
              <a:t>dropdown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list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204" dirty="0">
                <a:latin typeface="Arial"/>
                <a:cs typeface="Arial"/>
              </a:rPr>
              <a:t>to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enable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Launch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75" dirty="0">
                <a:latin typeface="Arial"/>
                <a:cs typeface="Arial"/>
              </a:rPr>
              <a:t>Site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selection.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25" dirty="0">
                <a:latin typeface="Arial Unicode MS"/>
                <a:cs typeface="Arial Unicode MS"/>
              </a:rPr>
              <a:t>Pie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70" dirty="0">
                <a:latin typeface="Arial Unicode MS"/>
                <a:cs typeface="Arial Unicode MS"/>
              </a:rPr>
              <a:t>Chart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85" dirty="0">
                <a:latin typeface="Arial Unicode MS"/>
                <a:cs typeface="Arial Unicode MS"/>
              </a:rPr>
              <a:t>showing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95" dirty="0">
                <a:latin typeface="Arial Unicode MS"/>
                <a:cs typeface="Arial Unicode MS"/>
              </a:rPr>
              <a:t>Success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14" dirty="0">
                <a:latin typeface="Arial Unicode MS"/>
                <a:cs typeface="Arial Unicode MS"/>
              </a:rPr>
              <a:t>Launches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25" dirty="0">
                <a:latin typeface="Arial Unicode MS"/>
                <a:cs typeface="Arial Unicode MS"/>
              </a:rPr>
              <a:t>(All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50" dirty="0">
                <a:latin typeface="Arial Unicode MS"/>
                <a:cs typeface="Arial Unicode MS"/>
              </a:rPr>
              <a:t>Sites/Certain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85" dirty="0">
                <a:latin typeface="Arial Unicode MS"/>
                <a:cs typeface="Arial Unicode MS"/>
              </a:rPr>
              <a:t>Site):</a:t>
            </a:r>
            <a:endParaRPr sz="3500" dirty="0">
              <a:latin typeface="Arial Unicode MS"/>
              <a:cs typeface="Arial Unicode MS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-40" dirty="0">
                <a:latin typeface="Arial"/>
                <a:cs typeface="Arial"/>
              </a:rPr>
              <a:t>a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30" dirty="0">
                <a:latin typeface="Arial"/>
                <a:cs typeface="Arial"/>
              </a:rPr>
              <a:t>pie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204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show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the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50" dirty="0">
                <a:latin typeface="Arial"/>
                <a:cs typeface="Arial"/>
              </a:rPr>
              <a:t>total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95" dirty="0">
                <a:latin typeface="Arial"/>
                <a:cs typeface="Arial"/>
              </a:rPr>
              <a:t>successful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launches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80" dirty="0">
                <a:latin typeface="Arial"/>
                <a:cs typeface="Arial"/>
              </a:rPr>
              <a:t>count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60" dirty="0">
                <a:latin typeface="Arial"/>
                <a:cs typeface="Arial"/>
              </a:rPr>
              <a:t>all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sites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and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the  </a:t>
            </a:r>
            <a:r>
              <a:rPr sz="3100" spc="60" dirty="0">
                <a:latin typeface="Arial"/>
                <a:cs typeface="Arial"/>
              </a:rPr>
              <a:t>Success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30" dirty="0">
                <a:latin typeface="Arial"/>
                <a:cs typeface="Arial"/>
              </a:rPr>
              <a:t>vs.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35" dirty="0">
                <a:latin typeface="Arial"/>
                <a:cs typeface="Arial"/>
              </a:rPr>
              <a:t>Failed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counts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the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70" dirty="0">
                <a:latin typeface="Arial"/>
                <a:cs typeface="Arial"/>
              </a:rPr>
              <a:t>site,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60" dirty="0">
                <a:latin typeface="Arial"/>
                <a:cs typeface="Arial"/>
              </a:rPr>
              <a:t>if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-40" dirty="0">
                <a:latin typeface="Arial"/>
                <a:cs typeface="Arial"/>
              </a:rPr>
              <a:t>a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35" dirty="0">
                <a:latin typeface="Arial"/>
                <a:cs typeface="Arial"/>
              </a:rPr>
              <a:t>specific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Launch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75" dirty="0">
                <a:latin typeface="Arial"/>
                <a:cs typeface="Arial"/>
              </a:rPr>
              <a:t>Site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40" dirty="0">
                <a:latin typeface="Arial"/>
                <a:cs typeface="Arial"/>
              </a:rPr>
              <a:t>was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selected.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40" dirty="0">
                <a:latin typeface="Arial Unicode MS"/>
                <a:cs typeface="Arial Unicode MS"/>
              </a:rPr>
              <a:t>Slider</a:t>
            </a:r>
            <a:r>
              <a:rPr sz="3500" spc="-145" dirty="0">
                <a:latin typeface="Arial Unicode MS"/>
                <a:cs typeface="Arial Unicode MS"/>
              </a:rPr>
              <a:t> </a:t>
            </a:r>
            <a:r>
              <a:rPr sz="3500" spc="250" dirty="0">
                <a:latin typeface="Arial Unicode MS"/>
                <a:cs typeface="Arial Unicode MS"/>
              </a:rPr>
              <a:t>of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80" dirty="0">
                <a:latin typeface="Arial Unicode MS"/>
                <a:cs typeface="Arial Unicode MS"/>
              </a:rPr>
              <a:t>Payload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45" dirty="0">
                <a:latin typeface="Arial Unicode MS"/>
                <a:cs typeface="Arial Unicode MS"/>
              </a:rPr>
              <a:t>Mass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65" dirty="0">
                <a:latin typeface="Arial Unicode MS"/>
                <a:cs typeface="Arial Unicode MS"/>
              </a:rPr>
              <a:t>Range:</a:t>
            </a:r>
            <a:endParaRPr sz="3500" dirty="0">
              <a:latin typeface="Arial Unicode MS"/>
              <a:cs typeface="Arial Unicode MS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Arial"/>
                <a:cs typeface="Arial"/>
              </a:rPr>
              <a:t>Added </a:t>
            </a:r>
            <a:r>
              <a:rPr sz="3100" spc="-40" dirty="0">
                <a:latin typeface="Arial"/>
                <a:cs typeface="Arial"/>
              </a:rPr>
              <a:t>a </a:t>
            </a:r>
            <a:r>
              <a:rPr sz="3100" spc="100" dirty="0">
                <a:latin typeface="Arial"/>
                <a:cs typeface="Arial"/>
              </a:rPr>
              <a:t>slider </a:t>
            </a:r>
            <a:r>
              <a:rPr sz="3100" spc="204" dirty="0">
                <a:latin typeface="Arial"/>
                <a:cs typeface="Arial"/>
              </a:rPr>
              <a:t>to</a:t>
            </a:r>
            <a:r>
              <a:rPr sz="3100" spc="-560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select </a:t>
            </a:r>
            <a:r>
              <a:rPr sz="3100" spc="30" dirty="0">
                <a:latin typeface="Arial"/>
                <a:cs typeface="Arial"/>
              </a:rPr>
              <a:t>Payload </a:t>
            </a:r>
            <a:r>
              <a:rPr sz="3100" spc="85" dirty="0">
                <a:latin typeface="Arial"/>
                <a:cs typeface="Arial"/>
              </a:rPr>
              <a:t>range.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latin typeface="Arial Unicode MS"/>
                <a:cs typeface="Arial Unicode MS"/>
              </a:rPr>
              <a:t>Scatter</a:t>
            </a:r>
            <a:r>
              <a:rPr sz="3500" spc="-140" dirty="0">
                <a:latin typeface="Arial Unicode MS"/>
                <a:cs typeface="Arial Unicode MS"/>
              </a:rPr>
              <a:t> </a:t>
            </a:r>
            <a:r>
              <a:rPr sz="3500" spc="170" dirty="0">
                <a:latin typeface="Arial Unicode MS"/>
                <a:cs typeface="Arial Unicode MS"/>
              </a:rPr>
              <a:t>Chart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250" dirty="0">
                <a:latin typeface="Arial Unicode MS"/>
                <a:cs typeface="Arial Unicode MS"/>
              </a:rPr>
              <a:t>of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80" dirty="0">
                <a:latin typeface="Arial Unicode MS"/>
                <a:cs typeface="Arial Unicode MS"/>
              </a:rPr>
              <a:t>Payload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45" dirty="0">
                <a:latin typeface="Arial Unicode MS"/>
                <a:cs typeface="Arial Unicode MS"/>
              </a:rPr>
              <a:t>Mass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75" dirty="0">
                <a:latin typeface="Arial Unicode MS"/>
                <a:cs typeface="Arial Unicode MS"/>
              </a:rPr>
              <a:t>vs.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95" dirty="0">
                <a:latin typeface="Arial Unicode MS"/>
                <a:cs typeface="Arial Unicode MS"/>
              </a:rPr>
              <a:t>Success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45" dirty="0">
                <a:latin typeface="Arial Unicode MS"/>
                <a:cs typeface="Arial Unicode MS"/>
              </a:rPr>
              <a:t>Rate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215" dirty="0">
                <a:latin typeface="Arial Unicode MS"/>
                <a:cs typeface="Arial Unicode MS"/>
              </a:rPr>
              <a:t>for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200" dirty="0">
                <a:latin typeface="Arial Unicode MS"/>
                <a:cs typeface="Arial Unicode MS"/>
              </a:rPr>
              <a:t>the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215" dirty="0">
                <a:latin typeface="Arial Unicode MS"/>
                <a:cs typeface="Arial Unicode MS"/>
              </a:rPr>
              <a:t>diﬀerent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135" dirty="0">
                <a:latin typeface="Arial Unicode MS"/>
                <a:cs typeface="Arial Unicode MS"/>
              </a:rPr>
              <a:t>Booster</a:t>
            </a:r>
            <a:r>
              <a:rPr sz="3500" spc="-135" dirty="0">
                <a:latin typeface="Arial Unicode MS"/>
                <a:cs typeface="Arial Unicode MS"/>
              </a:rPr>
              <a:t> </a:t>
            </a:r>
            <a:r>
              <a:rPr sz="3500" spc="85" dirty="0">
                <a:latin typeface="Arial Unicode MS"/>
                <a:cs typeface="Arial Unicode MS"/>
              </a:rPr>
              <a:t>Versions:</a:t>
            </a:r>
            <a:endParaRPr sz="3500" dirty="0">
              <a:latin typeface="Arial Unicode MS"/>
              <a:cs typeface="Arial Unicode MS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-40" dirty="0">
                <a:latin typeface="Arial"/>
                <a:cs typeface="Arial"/>
              </a:rPr>
              <a:t>a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scatter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204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show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the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25" dirty="0">
                <a:latin typeface="Arial"/>
                <a:cs typeface="Arial"/>
              </a:rPr>
              <a:t>correlation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between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30" dirty="0">
                <a:latin typeface="Arial"/>
                <a:cs typeface="Arial"/>
              </a:rPr>
              <a:t>Payload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and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Launch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55" dirty="0">
                <a:latin typeface="Arial"/>
                <a:cs typeface="Arial"/>
              </a:rPr>
              <a:t>Success.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5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SpaceX </a:t>
            </a:r>
            <a:r>
              <a:rPr sz="2950" u="heavy" spc="-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Dash</a:t>
            </a:r>
            <a:r>
              <a:rPr sz="2950" u="heavy" spc="-22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15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App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7321" y="1041810"/>
            <a:ext cx="13445748" cy="839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Arial Unicode MS"/>
                <a:cs typeface="Arial Unicode MS"/>
              </a:rPr>
              <a:t>Creating </a:t>
            </a:r>
            <a:r>
              <a:rPr sz="2600" spc="15" dirty="0">
                <a:latin typeface="Arial Unicode MS"/>
                <a:cs typeface="Arial Unicode MS"/>
              </a:rPr>
              <a:t>a </a:t>
            </a:r>
            <a:r>
              <a:rPr sz="2600" spc="100" dirty="0">
                <a:latin typeface="Arial Unicode MS"/>
                <a:cs typeface="Arial Unicode MS"/>
              </a:rPr>
              <a:t>NumPy  </a:t>
            </a:r>
            <a:r>
              <a:rPr sz="2600" spc="95" dirty="0">
                <a:latin typeface="Arial Unicode MS"/>
                <a:cs typeface="Arial Unicode MS"/>
              </a:rPr>
              <a:t>array </a:t>
            </a:r>
            <a:r>
              <a:rPr sz="2600" spc="200" dirty="0">
                <a:latin typeface="Arial Unicode MS"/>
                <a:cs typeface="Arial Unicode MS"/>
              </a:rPr>
              <a:t>from</a:t>
            </a:r>
            <a:r>
              <a:rPr sz="2600" spc="-33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the</a:t>
            </a:r>
            <a:r>
              <a:rPr sz="2600" spc="-114" dirty="0">
                <a:latin typeface="Arial Unicode MS"/>
                <a:cs typeface="Arial Unicode MS"/>
              </a:rPr>
              <a:t> </a:t>
            </a:r>
            <a:r>
              <a:rPr sz="2600" spc="180" dirty="0">
                <a:latin typeface="Arial Unicode MS"/>
                <a:cs typeface="Arial Unicode MS"/>
              </a:rPr>
              <a:t>column </a:t>
            </a:r>
            <a:r>
              <a:rPr sz="2600" spc="90" dirty="0">
                <a:latin typeface="Arial Unicode MS"/>
                <a:cs typeface="Arial Unicode MS"/>
              </a:rPr>
              <a:t> </a:t>
            </a:r>
            <a:r>
              <a:rPr sz="2600" spc="110" dirty="0">
                <a:latin typeface="Arial Unicode MS"/>
                <a:cs typeface="Arial Unicode MS"/>
              </a:rPr>
              <a:t>“Class” </a:t>
            </a:r>
            <a:r>
              <a:rPr sz="2600" spc="145" dirty="0">
                <a:latin typeface="Arial Unicode MS"/>
                <a:cs typeface="Arial Unicode MS"/>
              </a:rPr>
              <a:t>in</a:t>
            </a:r>
            <a:r>
              <a:rPr sz="2600" spc="-310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data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Unicode MS"/>
                <a:cs typeface="Arial Unicode MS"/>
              </a:rPr>
              <a:t>Standardizing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25" dirty="0">
                <a:latin typeface="Arial Unicode MS"/>
                <a:cs typeface="Arial Unicode MS"/>
              </a:rPr>
              <a:t>data </a:t>
            </a:r>
            <a:r>
              <a:rPr sz="2600" spc="200" dirty="0">
                <a:latin typeface="Arial Unicode MS"/>
                <a:cs typeface="Arial Unicode MS"/>
              </a:rPr>
              <a:t>with  </a:t>
            </a:r>
            <a:r>
              <a:rPr sz="2600" spc="95" dirty="0">
                <a:latin typeface="Arial Unicode MS"/>
                <a:cs typeface="Arial Unicode MS"/>
              </a:rPr>
              <a:t>StandardScaler,</a:t>
            </a:r>
            <a:r>
              <a:rPr sz="2600" spc="-15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then  </a:t>
            </a:r>
            <a:r>
              <a:rPr sz="2600" spc="190" dirty="0">
                <a:latin typeface="Arial Unicode MS"/>
                <a:cs typeface="Arial Unicode MS"/>
              </a:rPr>
              <a:t>fitting </a:t>
            </a:r>
            <a:r>
              <a:rPr sz="2600" spc="130" dirty="0">
                <a:latin typeface="Arial Unicode MS"/>
                <a:cs typeface="Arial Unicode MS"/>
              </a:rPr>
              <a:t>and  </a:t>
            </a:r>
            <a:r>
              <a:rPr sz="2600" spc="155" dirty="0">
                <a:latin typeface="Arial Unicode MS"/>
                <a:cs typeface="Arial Unicode MS"/>
              </a:rPr>
              <a:t>transforming</a:t>
            </a:r>
            <a:r>
              <a:rPr sz="2600" spc="-105" dirty="0">
                <a:latin typeface="Arial Unicode MS"/>
                <a:cs typeface="Arial Unicode MS"/>
              </a:rPr>
              <a:t> </a:t>
            </a:r>
            <a:r>
              <a:rPr sz="2600" spc="190" dirty="0">
                <a:latin typeface="Arial Unicode MS"/>
                <a:cs typeface="Arial Unicode MS"/>
              </a:rPr>
              <a:t>it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Arial Unicode MS"/>
                <a:cs typeface="Arial Unicode MS"/>
              </a:rPr>
              <a:t>Splitting the</a:t>
            </a:r>
            <a:r>
              <a:rPr sz="2600" spc="-375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data</a:t>
            </a:r>
            <a:r>
              <a:rPr sz="2600" spc="-105" dirty="0">
                <a:latin typeface="Arial Unicode MS"/>
                <a:cs typeface="Arial Unicode MS"/>
              </a:rPr>
              <a:t> </a:t>
            </a:r>
            <a:r>
              <a:rPr sz="2600" spc="175" dirty="0">
                <a:latin typeface="Arial Unicode MS"/>
                <a:cs typeface="Arial Unicode MS"/>
              </a:rPr>
              <a:t>into </a:t>
            </a:r>
            <a:r>
              <a:rPr sz="2600" spc="120" dirty="0">
                <a:latin typeface="Arial Unicode MS"/>
                <a:cs typeface="Arial Unicode MS"/>
              </a:rPr>
              <a:t> </a:t>
            </a:r>
            <a:r>
              <a:rPr sz="2600" spc="155" dirty="0">
                <a:latin typeface="Arial Unicode MS"/>
                <a:cs typeface="Arial Unicode MS"/>
              </a:rPr>
              <a:t>training </a:t>
            </a:r>
            <a:r>
              <a:rPr sz="2600" spc="130" dirty="0">
                <a:latin typeface="Arial Unicode MS"/>
                <a:cs typeface="Arial Unicode MS"/>
              </a:rPr>
              <a:t>and </a:t>
            </a:r>
            <a:r>
              <a:rPr sz="2600" spc="155" dirty="0">
                <a:latin typeface="Arial Unicode MS"/>
                <a:cs typeface="Arial Unicode MS"/>
              </a:rPr>
              <a:t>testing  </a:t>
            </a:r>
            <a:r>
              <a:rPr sz="2600" spc="85" dirty="0">
                <a:latin typeface="Arial Unicode MS"/>
                <a:cs typeface="Arial Unicode MS"/>
              </a:rPr>
              <a:t>sets </a:t>
            </a:r>
            <a:r>
              <a:rPr sz="2600" spc="200" dirty="0">
                <a:latin typeface="Arial Unicode MS"/>
                <a:cs typeface="Arial Unicode MS"/>
              </a:rPr>
              <a:t>with  </a:t>
            </a:r>
            <a:r>
              <a:rPr sz="2600" spc="100" dirty="0">
                <a:latin typeface="Arial Unicode MS"/>
                <a:cs typeface="Arial Unicode MS"/>
              </a:rPr>
              <a:t>train_test_split  </a:t>
            </a:r>
            <a:r>
              <a:rPr sz="2600" spc="180" dirty="0">
                <a:latin typeface="Arial Unicode MS"/>
                <a:cs typeface="Arial Unicode MS"/>
              </a:rPr>
              <a:t>function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Arial Unicode MS"/>
                <a:cs typeface="Arial Unicode MS"/>
              </a:rPr>
              <a:t>Creating </a:t>
            </a:r>
            <a:r>
              <a:rPr sz="2600" spc="15" dirty="0">
                <a:latin typeface="Arial Unicode MS"/>
                <a:cs typeface="Arial Unicode MS"/>
              </a:rPr>
              <a:t>a  </a:t>
            </a:r>
            <a:r>
              <a:rPr sz="2600" spc="100" dirty="0">
                <a:latin typeface="Arial Unicode MS"/>
                <a:cs typeface="Arial Unicode MS"/>
              </a:rPr>
              <a:t>GridSearchCV</a:t>
            </a:r>
            <a:r>
              <a:rPr sz="2600" spc="-145" dirty="0">
                <a:latin typeface="Arial Unicode MS"/>
                <a:cs typeface="Arial Unicode MS"/>
              </a:rPr>
              <a:t> </a:t>
            </a:r>
            <a:r>
              <a:rPr sz="2600" spc="180" dirty="0">
                <a:latin typeface="Arial Unicode MS"/>
                <a:cs typeface="Arial Unicode MS"/>
              </a:rPr>
              <a:t>object  </a:t>
            </a:r>
            <a:r>
              <a:rPr sz="2600" spc="200" dirty="0">
                <a:latin typeface="Arial Unicode MS"/>
                <a:cs typeface="Arial Unicode MS"/>
              </a:rPr>
              <a:t>with </a:t>
            </a:r>
            <a:r>
              <a:rPr sz="2600" spc="180" dirty="0">
                <a:latin typeface="Arial Unicode MS"/>
                <a:cs typeface="Arial Unicode MS"/>
              </a:rPr>
              <a:t>cv </a:t>
            </a:r>
            <a:r>
              <a:rPr sz="2600" spc="-165" dirty="0">
                <a:latin typeface="Arial Unicode MS"/>
                <a:cs typeface="Arial Unicode MS"/>
              </a:rPr>
              <a:t>= </a:t>
            </a:r>
            <a:r>
              <a:rPr sz="2600" spc="30" dirty="0">
                <a:latin typeface="Arial Unicode MS"/>
                <a:cs typeface="Arial Unicode MS"/>
              </a:rPr>
              <a:t>10 </a:t>
            </a:r>
            <a:r>
              <a:rPr sz="2600" spc="204" dirty="0">
                <a:latin typeface="Arial Unicode MS"/>
                <a:cs typeface="Arial Unicode MS"/>
              </a:rPr>
              <a:t>to </a:t>
            </a:r>
            <a:r>
              <a:rPr sz="2600" spc="175" dirty="0">
                <a:latin typeface="Arial Unicode MS"/>
                <a:cs typeface="Arial Unicode MS"/>
              </a:rPr>
              <a:t>find  </a:t>
            </a:r>
            <a:r>
              <a:rPr sz="2600" spc="160" dirty="0">
                <a:latin typeface="Arial Unicode MS"/>
                <a:cs typeface="Arial Unicode MS"/>
              </a:rPr>
              <a:t>the </a:t>
            </a:r>
            <a:r>
              <a:rPr sz="2600" spc="140" dirty="0">
                <a:latin typeface="Arial Unicode MS"/>
                <a:cs typeface="Arial Unicode MS"/>
              </a:rPr>
              <a:t>best</a:t>
            </a:r>
            <a:r>
              <a:rPr sz="2600" spc="-390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parameters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70" dirty="0">
                <a:latin typeface="Arial Unicode MS"/>
                <a:cs typeface="Arial Unicode MS"/>
              </a:rPr>
              <a:t>Applying  </a:t>
            </a:r>
            <a:r>
              <a:rPr sz="2600" spc="100" dirty="0">
                <a:latin typeface="Arial Unicode MS"/>
                <a:cs typeface="Arial Unicode MS"/>
              </a:rPr>
              <a:t>GridSearchCV  </a:t>
            </a:r>
            <a:r>
              <a:rPr sz="2600" spc="160" dirty="0">
                <a:latin typeface="Arial Unicode MS"/>
                <a:cs typeface="Arial Unicode MS"/>
              </a:rPr>
              <a:t>on </a:t>
            </a:r>
            <a:r>
              <a:rPr sz="2600" spc="70" dirty="0">
                <a:latin typeface="Arial Unicode MS"/>
                <a:cs typeface="Arial Unicode MS"/>
              </a:rPr>
              <a:t>LogReg,</a:t>
            </a:r>
            <a:r>
              <a:rPr sz="2600" spc="-405" dirty="0">
                <a:latin typeface="Arial Unicode MS"/>
                <a:cs typeface="Arial Unicode MS"/>
              </a:rPr>
              <a:t> </a:t>
            </a:r>
            <a:r>
              <a:rPr sz="2600" spc="40" dirty="0">
                <a:latin typeface="Arial Unicode MS"/>
                <a:cs typeface="Arial Unicode MS"/>
              </a:rPr>
              <a:t>SVM,</a:t>
            </a:r>
            <a:endParaRPr sz="2600">
              <a:latin typeface="Arial Unicode MS"/>
              <a:cs typeface="Arial Unicode MS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Unicode MS"/>
                <a:cs typeface="Arial Unicode MS"/>
              </a:rPr>
              <a:t>Decision</a:t>
            </a:r>
            <a:r>
              <a:rPr sz="2600" spc="-125" dirty="0">
                <a:latin typeface="Arial Unicode MS"/>
                <a:cs typeface="Arial Unicode MS"/>
              </a:rPr>
              <a:t> </a:t>
            </a:r>
            <a:r>
              <a:rPr sz="2600" spc="40" dirty="0">
                <a:latin typeface="Arial Unicode MS"/>
                <a:cs typeface="Arial Unicode MS"/>
              </a:rPr>
              <a:t>Tree,</a:t>
            </a:r>
            <a:r>
              <a:rPr sz="2600" spc="-120" dirty="0">
                <a:latin typeface="Arial Unicode MS"/>
                <a:cs typeface="Arial Unicode MS"/>
              </a:rPr>
              <a:t> </a:t>
            </a:r>
            <a:r>
              <a:rPr sz="2600" spc="130" dirty="0">
                <a:latin typeface="Arial Unicode MS"/>
                <a:cs typeface="Arial Unicode MS"/>
              </a:rPr>
              <a:t>and </a:t>
            </a:r>
            <a:r>
              <a:rPr sz="2600" spc="65" dirty="0">
                <a:latin typeface="Arial Unicode MS"/>
                <a:cs typeface="Arial Unicode MS"/>
              </a:rPr>
              <a:t> </a:t>
            </a:r>
            <a:r>
              <a:rPr sz="2600" spc="60" dirty="0">
                <a:latin typeface="Arial Unicode MS"/>
                <a:cs typeface="Arial Unicode MS"/>
              </a:rPr>
              <a:t>KNN</a:t>
            </a:r>
            <a:r>
              <a:rPr sz="2600" spc="-110" dirty="0">
                <a:latin typeface="Arial Unicode MS"/>
                <a:cs typeface="Arial Unicode MS"/>
              </a:rPr>
              <a:t> </a:t>
            </a:r>
            <a:r>
              <a:rPr sz="2600" spc="145" dirty="0">
                <a:latin typeface="Arial Unicode MS"/>
                <a:cs typeface="Arial Unicode MS"/>
              </a:rPr>
              <a:t>models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Arial Unicode MS"/>
                <a:cs typeface="Arial Unicode MS"/>
              </a:rPr>
              <a:t>Calculating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40" dirty="0">
                <a:latin typeface="Arial Unicode MS"/>
                <a:cs typeface="Arial Unicode MS"/>
              </a:rPr>
              <a:t>accuracy</a:t>
            </a:r>
            <a:r>
              <a:rPr sz="2600" spc="-125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on</a:t>
            </a:r>
            <a:r>
              <a:rPr sz="2600" spc="-12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the</a:t>
            </a:r>
            <a:r>
              <a:rPr sz="2600" spc="-120" dirty="0">
                <a:latin typeface="Arial Unicode MS"/>
                <a:cs typeface="Arial Unicode MS"/>
              </a:rPr>
              <a:t> </a:t>
            </a:r>
            <a:r>
              <a:rPr sz="2600" spc="150" dirty="0">
                <a:latin typeface="Arial Unicode MS"/>
                <a:cs typeface="Arial Unicode MS"/>
              </a:rPr>
              <a:t>test  </a:t>
            </a:r>
            <a:r>
              <a:rPr sz="2600" spc="125" dirty="0">
                <a:latin typeface="Arial Unicode MS"/>
                <a:cs typeface="Arial Unicode MS"/>
              </a:rPr>
              <a:t>data </a:t>
            </a:r>
            <a:r>
              <a:rPr sz="2600" spc="130" dirty="0">
                <a:latin typeface="Arial Unicode MS"/>
                <a:cs typeface="Arial Unicode MS"/>
              </a:rPr>
              <a:t>using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90" dirty="0">
                <a:latin typeface="Arial Unicode MS"/>
                <a:cs typeface="Arial Unicode MS"/>
              </a:rPr>
              <a:t>method</a:t>
            </a:r>
            <a:r>
              <a:rPr sz="2600" spc="-114" dirty="0">
                <a:latin typeface="Arial Unicode MS"/>
                <a:cs typeface="Arial Unicode MS"/>
              </a:rPr>
              <a:t> </a:t>
            </a:r>
            <a:r>
              <a:rPr sz="2600" spc="85" dirty="0">
                <a:latin typeface="Arial Unicode MS"/>
                <a:cs typeface="Arial Unicode MS"/>
              </a:rPr>
              <a:t>.score()</a:t>
            </a:r>
            <a:endParaRPr sz="26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Unicode MS"/>
                <a:cs typeface="Arial Unicode MS"/>
              </a:rPr>
              <a:t>for </a:t>
            </a:r>
            <a:r>
              <a:rPr sz="2600" spc="95" dirty="0">
                <a:latin typeface="Arial Unicode MS"/>
                <a:cs typeface="Arial Unicode MS"/>
              </a:rPr>
              <a:t>all</a:t>
            </a:r>
            <a:r>
              <a:rPr sz="2600" spc="-380" dirty="0">
                <a:latin typeface="Arial Unicode MS"/>
                <a:cs typeface="Arial Unicode MS"/>
              </a:rPr>
              <a:t> </a:t>
            </a:r>
            <a:r>
              <a:rPr sz="2600" spc="145" dirty="0">
                <a:latin typeface="Arial Unicode MS"/>
                <a:cs typeface="Arial Unicode MS"/>
              </a:rPr>
              <a:t>models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Unicode MS"/>
                <a:cs typeface="Arial Unicode MS"/>
              </a:rPr>
              <a:t>Examining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50" dirty="0">
                <a:latin typeface="Arial Unicode MS"/>
                <a:cs typeface="Arial Unicode MS"/>
              </a:rPr>
              <a:t>confusion</a:t>
            </a:r>
            <a:r>
              <a:rPr sz="2600" spc="-140" dirty="0">
                <a:latin typeface="Arial Unicode MS"/>
                <a:cs typeface="Arial Unicode MS"/>
              </a:rPr>
              <a:t> </a:t>
            </a:r>
            <a:r>
              <a:rPr sz="2600" spc="165" dirty="0">
                <a:latin typeface="Arial Unicode MS"/>
                <a:cs typeface="Arial Unicode MS"/>
              </a:rPr>
              <a:t>matrix </a:t>
            </a:r>
            <a:r>
              <a:rPr sz="2600" spc="150" dirty="0">
                <a:latin typeface="Arial Unicode MS"/>
                <a:cs typeface="Arial Unicode MS"/>
              </a:rPr>
              <a:t> </a:t>
            </a:r>
            <a:r>
              <a:rPr sz="2600" spc="170" dirty="0">
                <a:latin typeface="Arial Unicode MS"/>
                <a:cs typeface="Arial Unicode MS"/>
              </a:rPr>
              <a:t>for </a:t>
            </a:r>
            <a:r>
              <a:rPr sz="2600" spc="95" dirty="0">
                <a:latin typeface="Arial Unicode MS"/>
                <a:cs typeface="Arial Unicode MS"/>
              </a:rPr>
              <a:t>all</a:t>
            </a:r>
            <a:r>
              <a:rPr sz="2600" spc="-390" dirty="0">
                <a:latin typeface="Arial Unicode MS"/>
                <a:cs typeface="Arial Unicode MS"/>
              </a:rPr>
              <a:t> </a:t>
            </a:r>
            <a:r>
              <a:rPr sz="2600" spc="145" dirty="0">
                <a:latin typeface="Arial Unicode MS"/>
                <a:cs typeface="Arial Unicode MS"/>
              </a:rPr>
              <a:t>models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Unicode MS"/>
                <a:cs typeface="Arial Unicode MS"/>
              </a:rPr>
              <a:t>Finding </a:t>
            </a:r>
            <a:r>
              <a:rPr sz="2600" spc="160" dirty="0">
                <a:latin typeface="Arial Unicode MS"/>
                <a:cs typeface="Arial Unicode MS"/>
              </a:rPr>
              <a:t>the</a:t>
            </a:r>
            <a:r>
              <a:rPr sz="2600" spc="-385" dirty="0">
                <a:latin typeface="Arial Unicode MS"/>
                <a:cs typeface="Arial Unicode MS"/>
              </a:rPr>
              <a:t> </a:t>
            </a:r>
            <a:r>
              <a:rPr sz="2600" spc="190" dirty="0">
                <a:latin typeface="Arial Unicode MS"/>
                <a:cs typeface="Arial Unicode MS"/>
              </a:rPr>
              <a:t>method  </a:t>
            </a:r>
            <a:r>
              <a:rPr sz="2600" spc="160" dirty="0">
                <a:latin typeface="Arial Unicode MS"/>
                <a:cs typeface="Arial Unicode MS"/>
              </a:rPr>
              <a:t>performs </a:t>
            </a:r>
            <a:r>
              <a:rPr sz="2600" spc="140" dirty="0">
                <a:latin typeface="Arial Unicode MS"/>
                <a:cs typeface="Arial Unicode MS"/>
              </a:rPr>
              <a:t>best </a:t>
            </a:r>
            <a:r>
              <a:rPr sz="2600" spc="170" dirty="0">
                <a:latin typeface="Arial Unicode MS"/>
                <a:cs typeface="Arial Unicode MS"/>
              </a:rPr>
              <a:t>by  </a:t>
            </a:r>
            <a:r>
              <a:rPr sz="2600" spc="140" dirty="0">
                <a:latin typeface="Arial Unicode MS"/>
                <a:cs typeface="Arial Unicode MS"/>
              </a:rPr>
              <a:t>examining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80" dirty="0">
                <a:latin typeface="Arial Unicode MS"/>
                <a:cs typeface="Arial Unicode MS"/>
              </a:rPr>
              <a:t>Jaccard_score </a:t>
            </a:r>
            <a:r>
              <a:rPr sz="2600" spc="130" dirty="0">
                <a:latin typeface="Arial Unicode MS"/>
                <a:cs typeface="Arial Unicode MS"/>
              </a:rPr>
              <a:t>and  </a:t>
            </a:r>
            <a:r>
              <a:rPr sz="2600" spc="-10" dirty="0">
                <a:latin typeface="Arial Unicode MS"/>
                <a:cs typeface="Arial Unicode MS"/>
              </a:rPr>
              <a:t>F1_score</a:t>
            </a:r>
            <a:r>
              <a:rPr sz="2600" spc="-11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metrics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Machine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Learning</a:t>
            </a:r>
            <a:r>
              <a:rPr sz="2950" u="heavy" spc="-3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Prediction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22325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4" y="0"/>
                </a:moveTo>
                <a:lnTo>
                  <a:pt x="469134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4" y="523848"/>
                </a:lnTo>
                <a:lnTo>
                  <a:pt x="469134" y="793710"/>
                </a:lnTo>
                <a:lnTo>
                  <a:pt x="834912" y="396855"/>
                </a:lnTo>
                <a:lnTo>
                  <a:pt x="46913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22325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0"/>
                </a:moveTo>
                <a:lnTo>
                  <a:pt x="469133" y="269860"/>
                </a:lnTo>
                <a:lnTo>
                  <a:pt x="0" y="269860"/>
                </a:lnTo>
                <a:lnTo>
                  <a:pt x="0" y="523848"/>
                </a:lnTo>
                <a:lnTo>
                  <a:pt x="469133" y="523848"/>
                </a:lnTo>
                <a:lnTo>
                  <a:pt x="469133" y="793710"/>
                </a:lnTo>
                <a:lnTo>
                  <a:pt x="834912" y="396854"/>
                </a:lnTo>
                <a:lnTo>
                  <a:pt x="46913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7856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27" y="0"/>
                </a:moveTo>
                <a:lnTo>
                  <a:pt x="469127" y="269860"/>
                </a:lnTo>
                <a:lnTo>
                  <a:pt x="0" y="269860"/>
                </a:lnTo>
                <a:lnTo>
                  <a:pt x="0" y="523848"/>
                </a:lnTo>
                <a:lnTo>
                  <a:pt x="469127" y="523848"/>
                </a:lnTo>
                <a:lnTo>
                  <a:pt x="469127" y="793710"/>
                </a:lnTo>
                <a:lnTo>
                  <a:pt x="834906" y="396854"/>
                </a:lnTo>
                <a:lnTo>
                  <a:pt x="46912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7856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0"/>
                </a:moveTo>
                <a:lnTo>
                  <a:pt x="0" y="396855"/>
                </a:lnTo>
                <a:lnTo>
                  <a:pt x="365778" y="793711"/>
                </a:lnTo>
                <a:lnTo>
                  <a:pt x="365778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8" y="269861"/>
                </a:lnTo>
                <a:lnTo>
                  <a:pt x="3657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1749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9" y="0"/>
                </a:moveTo>
                <a:lnTo>
                  <a:pt x="0" y="396855"/>
                </a:lnTo>
                <a:lnTo>
                  <a:pt x="365779" y="793711"/>
                </a:lnTo>
                <a:lnTo>
                  <a:pt x="365779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9" y="269861"/>
                </a:lnTo>
                <a:lnTo>
                  <a:pt x="3657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1750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87991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9" y="0"/>
                </a:moveTo>
                <a:lnTo>
                  <a:pt x="0" y="396855"/>
                </a:lnTo>
                <a:lnTo>
                  <a:pt x="365779" y="793711"/>
                </a:lnTo>
                <a:lnTo>
                  <a:pt x="365779" y="523850"/>
                </a:lnTo>
                <a:lnTo>
                  <a:pt x="834906" y="523850"/>
                </a:lnTo>
                <a:lnTo>
                  <a:pt x="834906" y="269861"/>
                </a:lnTo>
                <a:lnTo>
                  <a:pt x="365779" y="269861"/>
                </a:lnTo>
                <a:lnTo>
                  <a:pt x="3657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387985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82002" y="5634791"/>
            <a:ext cx="793750" cy="835025"/>
          </a:xfrm>
          <a:custGeom>
            <a:avLst/>
            <a:gdLst/>
            <a:ahLst/>
            <a:cxnLst/>
            <a:rect l="l" t="t" r="r" b="b"/>
            <a:pathLst>
              <a:path w="793750" h="835025">
                <a:moveTo>
                  <a:pt x="793703" y="469134"/>
                </a:moveTo>
                <a:lnTo>
                  <a:pt x="0" y="469134"/>
                </a:lnTo>
                <a:lnTo>
                  <a:pt x="396857" y="834912"/>
                </a:lnTo>
                <a:lnTo>
                  <a:pt x="793703" y="469134"/>
                </a:lnTo>
                <a:close/>
              </a:path>
              <a:path w="793750" h="835025">
                <a:moveTo>
                  <a:pt x="523847" y="0"/>
                </a:moveTo>
                <a:lnTo>
                  <a:pt x="269855" y="0"/>
                </a:lnTo>
                <a:lnTo>
                  <a:pt x="269855" y="469134"/>
                </a:lnTo>
                <a:lnTo>
                  <a:pt x="523847" y="469134"/>
                </a:lnTo>
                <a:lnTo>
                  <a:pt x="52384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82002" y="5634791"/>
            <a:ext cx="793750" cy="835025"/>
          </a:xfrm>
          <a:custGeom>
            <a:avLst/>
            <a:gdLst/>
            <a:ahLst/>
            <a:cxnLst/>
            <a:rect l="l" t="t" r="r" b="b"/>
            <a:pathLst>
              <a:path w="793750" h="835025">
                <a:moveTo>
                  <a:pt x="523849" y="469133"/>
                </a:moveTo>
                <a:lnTo>
                  <a:pt x="793711" y="469133"/>
                </a:lnTo>
                <a:lnTo>
                  <a:pt x="396855" y="834912"/>
                </a:lnTo>
                <a:lnTo>
                  <a:pt x="0" y="469133"/>
                </a:lnTo>
                <a:lnTo>
                  <a:pt x="269861" y="469133"/>
                </a:lnTo>
                <a:lnTo>
                  <a:pt x="269861" y="0"/>
                </a:lnTo>
                <a:lnTo>
                  <a:pt x="523849" y="0"/>
                </a:lnTo>
                <a:lnTo>
                  <a:pt x="523849" y="469133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64113" y="1055883"/>
            <a:ext cx="2845358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3153" y="2891921"/>
            <a:ext cx="5713188" cy="5713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00873" y="3444214"/>
            <a:ext cx="245745" cy="464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3496" y="3664199"/>
            <a:ext cx="9144857" cy="4353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2096" y="4671689"/>
            <a:ext cx="12076993" cy="93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182" y="1055883"/>
            <a:ext cx="11796582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3063" y="2530475"/>
            <a:ext cx="17804819" cy="3668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latin typeface="Arial Unicode MS"/>
                <a:cs typeface="Arial Unicode MS"/>
              </a:rPr>
              <a:t>Explanation:</a:t>
            </a:r>
            <a:endParaRPr sz="3900" dirty="0">
              <a:latin typeface="Arial Unicode MS"/>
              <a:cs typeface="Arial Unicode MS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latin typeface="Arial"/>
                <a:cs typeface="Arial"/>
              </a:rPr>
              <a:t>The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90" dirty="0">
                <a:latin typeface="Arial"/>
                <a:cs typeface="Arial"/>
              </a:rPr>
              <a:t>earliest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flights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all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20" dirty="0">
                <a:latin typeface="Arial"/>
                <a:cs typeface="Arial"/>
              </a:rPr>
              <a:t>failed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45" dirty="0">
                <a:latin typeface="Arial"/>
                <a:cs typeface="Arial"/>
              </a:rPr>
              <a:t>while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65" dirty="0">
                <a:latin typeface="Arial"/>
                <a:cs typeface="Arial"/>
              </a:rPr>
              <a:t>the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latest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flights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all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30" dirty="0">
                <a:latin typeface="Arial"/>
                <a:cs typeface="Arial"/>
              </a:rPr>
              <a:t>succeeded.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latin typeface="Arial"/>
                <a:cs typeface="Arial"/>
              </a:rPr>
              <a:t>The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-60" dirty="0">
                <a:latin typeface="Arial"/>
                <a:cs typeface="Arial"/>
              </a:rPr>
              <a:t>CCAFS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-80" dirty="0">
                <a:latin typeface="Arial"/>
                <a:cs typeface="Arial"/>
              </a:rPr>
              <a:t>SLC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330" dirty="0">
                <a:latin typeface="Arial"/>
                <a:cs typeface="Arial"/>
              </a:rPr>
              <a:t>40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site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20" dirty="0">
                <a:latin typeface="Arial"/>
                <a:cs typeface="Arial"/>
              </a:rPr>
              <a:t>has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65" dirty="0">
                <a:latin typeface="Arial"/>
                <a:cs typeface="Arial"/>
              </a:rPr>
              <a:t>about</a:t>
            </a:r>
            <a:r>
              <a:rPr sz="3450" spc="-40" dirty="0">
                <a:latin typeface="Arial"/>
                <a:cs typeface="Arial"/>
              </a:rPr>
              <a:t> a </a:t>
            </a:r>
            <a:r>
              <a:rPr sz="3450" spc="120" dirty="0">
                <a:latin typeface="Arial"/>
                <a:cs typeface="Arial"/>
              </a:rPr>
              <a:t>half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215" dirty="0">
                <a:latin typeface="Arial"/>
                <a:cs typeface="Arial"/>
              </a:rPr>
              <a:t>of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all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95" dirty="0">
                <a:latin typeface="Arial"/>
                <a:cs typeface="Arial"/>
              </a:rPr>
              <a:t>launches.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latin typeface="Arial"/>
                <a:cs typeface="Arial"/>
              </a:rPr>
              <a:t>VAFB </a:t>
            </a:r>
            <a:r>
              <a:rPr sz="3450" spc="-80" dirty="0">
                <a:latin typeface="Arial"/>
                <a:cs typeface="Arial"/>
              </a:rPr>
              <a:t>SLC </a:t>
            </a:r>
            <a:r>
              <a:rPr sz="3450" spc="-50" dirty="0">
                <a:latin typeface="Arial"/>
                <a:cs typeface="Arial"/>
              </a:rPr>
              <a:t>4E </a:t>
            </a:r>
            <a:r>
              <a:rPr sz="3450" spc="130" dirty="0">
                <a:latin typeface="Arial"/>
                <a:cs typeface="Arial"/>
              </a:rPr>
              <a:t>and </a:t>
            </a:r>
            <a:r>
              <a:rPr sz="3450" spc="-105" dirty="0">
                <a:latin typeface="Arial"/>
                <a:cs typeface="Arial"/>
              </a:rPr>
              <a:t>KSC </a:t>
            </a:r>
            <a:r>
              <a:rPr sz="3450" spc="-55" dirty="0">
                <a:latin typeface="Arial"/>
                <a:cs typeface="Arial"/>
              </a:rPr>
              <a:t>LC </a:t>
            </a:r>
            <a:r>
              <a:rPr sz="3450" spc="155" dirty="0">
                <a:latin typeface="Arial"/>
                <a:cs typeface="Arial"/>
              </a:rPr>
              <a:t>39A </a:t>
            </a:r>
            <a:r>
              <a:rPr sz="3450" spc="50" dirty="0">
                <a:latin typeface="Arial"/>
                <a:cs typeface="Arial"/>
              </a:rPr>
              <a:t>have </a:t>
            </a:r>
            <a:r>
              <a:rPr sz="3450" spc="155" dirty="0">
                <a:latin typeface="Arial"/>
                <a:cs typeface="Arial"/>
              </a:rPr>
              <a:t>higher </a:t>
            </a:r>
            <a:r>
              <a:rPr sz="3450" spc="80" dirty="0">
                <a:latin typeface="Arial"/>
                <a:cs typeface="Arial"/>
              </a:rPr>
              <a:t>success</a:t>
            </a:r>
            <a:r>
              <a:rPr sz="3450" spc="-470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rates.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latin typeface="Arial"/>
                <a:cs typeface="Arial"/>
              </a:rPr>
              <a:t>It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25" dirty="0">
                <a:latin typeface="Arial"/>
                <a:cs typeface="Arial"/>
              </a:rPr>
              <a:t>can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60" dirty="0">
                <a:latin typeface="Arial"/>
                <a:cs typeface="Arial"/>
              </a:rPr>
              <a:t>be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85" dirty="0">
                <a:latin typeface="Arial"/>
                <a:cs typeface="Arial"/>
              </a:rPr>
              <a:t>assumed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70" dirty="0">
                <a:latin typeface="Arial"/>
                <a:cs typeface="Arial"/>
              </a:rPr>
              <a:t>that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14" dirty="0">
                <a:latin typeface="Arial"/>
                <a:cs typeface="Arial"/>
              </a:rPr>
              <a:t>each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new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20" dirty="0">
                <a:latin typeface="Arial"/>
                <a:cs typeface="Arial"/>
              </a:rPr>
              <a:t>has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-40" dirty="0">
                <a:latin typeface="Arial"/>
                <a:cs typeface="Arial"/>
              </a:rPr>
              <a:t>a </a:t>
            </a:r>
            <a:r>
              <a:rPr sz="3450" spc="155" dirty="0">
                <a:latin typeface="Arial"/>
                <a:cs typeface="Arial"/>
              </a:rPr>
              <a:t>higher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05" dirty="0">
                <a:latin typeface="Arial"/>
                <a:cs typeface="Arial"/>
              </a:rPr>
              <a:t>rate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215" dirty="0">
                <a:latin typeface="Arial"/>
                <a:cs typeface="Arial"/>
              </a:rPr>
              <a:t>of</a:t>
            </a:r>
            <a:r>
              <a:rPr sz="3450" spc="-40" dirty="0">
                <a:latin typeface="Arial"/>
                <a:cs typeface="Arial"/>
              </a:rPr>
              <a:t> </a:t>
            </a:r>
            <a:r>
              <a:rPr sz="3450" spc="75" dirty="0">
                <a:latin typeface="Arial"/>
                <a:cs typeface="Arial"/>
              </a:rPr>
              <a:t>success.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60775" y="1055883"/>
            <a:ext cx="9249393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" name="object 3"/>
          <p:cNvSpPr txBox="1"/>
          <p:nvPr/>
        </p:nvSpPr>
        <p:spPr>
          <a:xfrm>
            <a:off x="1180980" y="6257638"/>
            <a:ext cx="17609820" cy="529683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b="1" spc="135" dirty="0">
                <a:latin typeface="Arial Unicode MS"/>
                <a:cs typeface="Arial Unicode MS"/>
              </a:rPr>
              <a:t>Explanation:</a:t>
            </a:r>
            <a:endParaRPr sz="4150" b="1" dirty="0">
              <a:latin typeface="Arial Unicode MS"/>
              <a:cs typeface="Arial Unicode MS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b="1" spc="5" dirty="0">
                <a:latin typeface="Arial"/>
                <a:cs typeface="Arial"/>
              </a:rPr>
              <a:t>For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95" dirty="0">
                <a:latin typeface="Arial"/>
                <a:cs typeface="Arial"/>
              </a:rPr>
              <a:t>every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40" dirty="0">
                <a:latin typeface="Arial"/>
                <a:cs typeface="Arial"/>
              </a:rPr>
              <a:t>launch</a:t>
            </a:r>
            <a:r>
              <a:rPr sz="3650" b="1" spc="-30" dirty="0">
                <a:latin typeface="Arial"/>
                <a:cs typeface="Arial"/>
              </a:rPr>
              <a:t> </a:t>
            </a:r>
            <a:r>
              <a:rPr sz="3650" b="1" spc="105" dirty="0">
                <a:latin typeface="Arial"/>
                <a:cs typeface="Arial"/>
              </a:rPr>
              <a:t>site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70" dirty="0">
                <a:latin typeface="Arial"/>
                <a:cs typeface="Arial"/>
              </a:rPr>
              <a:t>the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60" dirty="0">
                <a:latin typeface="Arial"/>
                <a:cs typeface="Arial"/>
              </a:rPr>
              <a:t>higher</a:t>
            </a:r>
            <a:r>
              <a:rPr sz="3650" b="1" spc="-30" dirty="0">
                <a:latin typeface="Arial"/>
                <a:cs typeface="Arial"/>
              </a:rPr>
              <a:t> </a:t>
            </a:r>
            <a:r>
              <a:rPr sz="3650" b="1" spc="170" dirty="0">
                <a:latin typeface="Arial"/>
                <a:cs typeface="Arial"/>
              </a:rPr>
              <a:t>the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20" dirty="0">
                <a:latin typeface="Arial"/>
                <a:cs typeface="Arial"/>
              </a:rPr>
              <a:t>payload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30" dirty="0">
                <a:latin typeface="Arial"/>
                <a:cs typeface="Arial"/>
              </a:rPr>
              <a:t>mass,</a:t>
            </a:r>
            <a:r>
              <a:rPr sz="3650" b="1" spc="-30" dirty="0">
                <a:latin typeface="Arial"/>
                <a:cs typeface="Arial"/>
              </a:rPr>
              <a:t> </a:t>
            </a:r>
            <a:r>
              <a:rPr sz="3650" b="1" spc="170" dirty="0">
                <a:latin typeface="Arial"/>
                <a:cs typeface="Arial"/>
              </a:rPr>
              <a:t>the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60" dirty="0">
                <a:latin typeface="Arial"/>
                <a:cs typeface="Arial"/>
              </a:rPr>
              <a:t>higher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70" dirty="0">
                <a:latin typeface="Arial"/>
                <a:cs typeface="Arial"/>
              </a:rPr>
              <a:t>the</a:t>
            </a:r>
            <a:r>
              <a:rPr sz="3650" b="1" spc="-30" dirty="0">
                <a:latin typeface="Arial"/>
                <a:cs typeface="Arial"/>
              </a:rPr>
              <a:t> </a:t>
            </a:r>
            <a:r>
              <a:rPr sz="3650" b="1" spc="85" dirty="0">
                <a:latin typeface="Arial"/>
                <a:cs typeface="Arial"/>
              </a:rPr>
              <a:t>success  </a:t>
            </a:r>
            <a:r>
              <a:rPr sz="3650" b="1" spc="90" dirty="0">
                <a:latin typeface="Arial"/>
                <a:cs typeface="Arial"/>
              </a:rPr>
              <a:t>rate.</a:t>
            </a:r>
            <a:endParaRPr sz="3650" b="1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b="1" spc="130" dirty="0">
                <a:latin typeface="Arial"/>
                <a:cs typeface="Arial"/>
              </a:rPr>
              <a:t>Most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225" dirty="0">
                <a:latin typeface="Arial"/>
                <a:cs typeface="Arial"/>
              </a:rPr>
              <a:t>of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70" dirty="0">
                <a:latin typeface="Arial"/>
                <a:cs typeface="Arial"/>
              </a:rPr>
              <a:t>the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05" dirty="0">
                <a:latin typeface="Arial"/>
                <a:cs typeface="Arial"/>
              </a:rPr>
              <a:t>launches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215" dirty="0">
                <a:latin typeface="Arial"/>
                <a:cs typeface="Arial"/>
              </a:rPr>
              <a:t>with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20" dirty="0">
                <a:latin typeface="Arial"/>
                <a:cs typeface="Arial"/>
              </a:rPr>
              <a:t>payload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35" dirty="0">
                <a:latin typeface="Arial"/>
                <a:cs typeface="Arial"/>
              </a:rPr>
              <a:t>mass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10" dirty="0">
                <a:latin typeface="Arial"/>
                <a:cs typeface="Arial"/>
              </a:rPr>
              <a:t>over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315" dirty="0">
                <a:latin typeface="Arial"/>
                <a:cs typeface="Arial"/>
              </a:rPr>
              <a:t>7000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55" dirty="0">
                <a:latin typeface="Arial"/>
                <a:cs typeface="Arial"/>
              </a:rPr>
              <a:t>kg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14" dirty="0">
                <a:latin typeface="Arial"/>
                <a:cs typeface="Arial"/>
              </a:rPr>
              <a:t>were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05" dirty="0">
                <a:latin typeface="Arial"/>
                <a:cs typeface="Arial"/>
              </a:rPr>
              <a:t>successful.</a:t>
            </a:r>
            <a:endParaRPr sz="3650" b="1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b="1" spc="-114" dirty="0">
                <a:latin typeface="Arial"/>
                <a:cs typeface="Arial"/>
              </a:rPr>
              <a:t>KSC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-65" dirty="0">
                <a:latin typeface="Arial"/>
                <a:cs typeface="Arial"/>
              </a:rPr>
              <a:t>LC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60" dirty="0">
                <a:latin typeface="Arial"/>
                <a:cs typeface="Arial"/>
              </a:rPr>
              <a:t>39A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20" dirty="0">
                <a:latin typeface="Arial"/>
                <a:cs typeface="Arial"/>
              </a:rPr>
              <a:t>has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-45" dirty="0">
                <a:latin typeface="Arial"/>
                <a:cs typeface="Arial"/>
              </a:rPr>
              <a:t>a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5" dirty="0">
                <a:latin typeface="Arial"/>
                <a:cs typeface="Arial"/>
              </a:rPr>
              <a:t>100%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85" dirty="0">
                <a:latin typeface="Arial"/>
                <a:cs typeface="Arial"/>
              </a:rPr>
              <a:t>success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10" dirty="0">
                <a:latin typeface="Arial"/>
                <a:cs typeface="Arial"/>
              </a:rPr>
              <a:t>rate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75" dirty="0">
                <a:latin typeface="Arial"/>
                <a:cs typeface="Arial"/>
              </a:rPr>
              <a:t>for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20" dirty="0">
                <a:latin typeface="Arial"/>
                <a:cs typeface="Arial"/>
              </a:rPr>
              <a:t>payload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35" dirty="0">
                <a:latin typeface="Arial"/>
                <a:cs typeface="Arial"/>
              </a:rPr>
              <a:t>mass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65" dirty="0">
                <a:latin typeface="Arial"/>
                <a:cs typeface="Arial"/>
              </a:rPr>
              <a:t>under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285" dirty="0">
                <a:latin typeface="Arial"/>
                <a:cs typeface="Arial"/>
              </a:rPr>
              <a:t>5500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155" dirty="0">
                <a:latin typeface="Arial"/>
                <a:cs typeface="Arial"/>
              </a:rPr>
              <a:t>kg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150" dirty="0">
                <a:latin typeface="Arial"/>
                <a:cs typeface="Arial"/>
              </a:rPr>
              <a:t>too.</a:t>
            </a:r>
            <a:endParaRPr sz="3650" b="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083" y="2513489"/>
            <a:ext cx="17801929" cy="3664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0460" y="1024471"/>
            <a:ext cx="2917481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9450" y="2073275"/>
            <a:ext cx="5549841" cy="6765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1429" y="3375939"/>
            <a:ext cx="6824984" cy="644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6482" y="1055884"/>
            <a:ext cx="10578399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4759" y="1558939"/>
            <a:ext cx="16284321" cy="1129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>
                <a:solidFill>
                  <a:schemeClr val="tx1"/>
                </a:solidFill>
              </a:rPr>
              <a:t>E</a:t>
            </a:r>
            <a:r>
              <a:rPr spc="165" dirty="0">
                <a:solidFill>
                  <a:schemeClr val="tx1"/>
                </a:solidFill>
              </a:rPr>
              <a:t>xplan</a:t>
            </a:r>
            <a:r>
              <a:rPr spc="190" dirty="0">
                <a:solidFill>
                  <a:schemeClr val="tx1"/>
                </a:solidFill>
              </a:rPr>
              <a:t>a</a:t>
            </a:r>
            <a:r>
              <a:rPr spc="235" dirty="0">
                <a:solidFill>
                  <a:schemeClr val="tx1"/>
                </a:solidFill>
              </a:rPr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 </a:t>
            </a:r>
            <a:r>
              <a:rPr sz="3950" spc="220" dirty="0">
                <a:latin typeface="Arial"/>
                <a:cs typeface="Arial"/>
              </a:rPr>
              <a:t>with </a:t>
            </a:r>
            <a:r>
              <a:rPr sz="3950" spc="-10" dirty="0">
                <a:latin typeface="Arial"/>
                <a:cs typeface="Arial"/>
              </a:rPr>
              <a:t>100% </a:t>
            </a:r>
            <a:r>
              <a:rPr sz="3950" spc="75" dirty="0">
                <a:latin typeface="Arial"/>
                <a:cs typeface="Arial"/>
              </a:rPr>
              <a:t>success</a:t>
            </a:r>
            <a:r>
              <a:rPr sz="3950" spc="-57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latin typeface="Arial"/>
                <a:cs typeface="Arial"/>
              </a:rPr>
              <a:t>ES-L1, </a:t>
            </a:r>
            <a:r>
              <a:rPr sz="3950" spc="-140" dirty="0">
                <a:latin typeface="Arial"/>
                <a:cs typeface="Arial"/>
              </a:rPr>
              <a:t>GEO, </a:t>
            </a:r>
            <a:r>
              <a:rPr sz="3950" spc="-125" dirty="0">
                <a:latin typeface="Arial"/>
                <a:cs typeface="Arial"/>
              </a:rPr>
              <a:t>HEO,</a:t>
            </a:r>
            <a:r>
              <a:rPr sz="3950" spc="195" dirty="0">
                <a:latin typeface="Arial"/>
                <a:cs typeface="Arial"/>
              </a:rPr>
              <a:t> </a:t>
            </a:r>
            <a:r>
              <a:rPr sz="3950" spc="-85" dirty="0"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 </a:t>
            </a:r>
            <a:r>
              <a:rPr sz="3950" spc="220" dirty="0">
                <a:latin typeface="Arial"/>
                <a:cs typeface="Arial"/>
              </a:rPr>
              <a:t>with </a:t>
            </a:r>
            <a:r>
              <a:rPr sz="3950" spc="40" dirty="0">
                <a:latin typeface="Arial"/>
                <a:cs typeface="Arial"/>
              </a:rPr>
              <a:t>0% </a:t>
            </a:r>
            <a:r>
              <a:rPr sz="3950" spc="75" dirty="0">
                <a:latin typeface="Arial"/>
                <a:cs typeface="Arial"/>
              </a:rPr>
              <a:t>success</a:t>
            </a:r>
            <a:r>
              <a:rPr sz="3950" spc="-62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 </a:t>
            </a:r>
            <a:r>
              <a:rPr sz="3950" spc="220" dirty="0">
                <a:latin typeface="Arial"/>
                <a:cs typeface="Arial"/>
              </a:rPr>
              <a:t>with </a:t>
            </a:r>
            <a:r>
              <a:rPr sz="3950" spc="75" dirty="0">
                <a:latin typeface="Arial"/>
                <a:cs typeface="Arial"/>
              </a:rPr>
              <a:t>success</a:t>
            </a:r>
            <a:r>
              <a:rPr sz="3950" spc="-540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rate  </a:t>
            </a:r>
            <a:r>
              <a:rPr sz="3950" spc="165" dirty="0">
                <a:latin typeface="Arial"/>
                <a:cs typeface="Arial"/>
              </a:rPr>
              <a:t>between </a:t>
            </a:r>
            <a:r>
              <a:rPr sz="3950" spc="65" dirty="0">
                <a:latin typeface="Arial"/>
                <a:cs typeface="Arial"/>
              </a:rPr>
              <a:t>50% </a:t>
            </a:r>
            <a:r>
              <a:rPr sz="3950" spc="130" dirty="0">
                <a:latin typeface="Arial"/>
                <a:cs typeface="Arial"/>
              </a:rPr>
              <a:t>and</a:t>
            </a:r>
            <a:r>
              <a:rPr sz="3950" spc="-44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latin typeface="Arial"/>
                <a:cs typeface="Arial"/>
              </a:rPr>
              <a:t>GTO, </a:t>
            </a:r>
            <a:r>
              <a:rPr sz="3950" spc="-120" dirty="0">
                <a:latin typeface="Arial"/>
                <a:cs typeface="Arial"/>
              </a:rPr>
              <a:t>ISS, </a:t>
            </a:r>
            <a:r>
              <a:rPr sz="3950" spc="-150" dirty="0">
                <a:latin typeface="Arial"/>
                <a:cs typeface="Arial"/>
              </a:rPr>
              <a:t>LEO, </a:t>
            </a:r>
            <a:r>
              <a:rPr sz="3950" spc="-110" dirty="0">
                <a:latin typeface="Arial"/>
                <a:cs typeface="Arial"/>
              </a:rPr>
              <a:t>MEO,</a:t>
            </a:r>
            <a:r>
              <a:rPr sz="3950" spc="185" dirty="0">
                <a:latin typeface="Arial"/>
                <a:cs typeface="Arial"/>
              </a:rPr>
              <a:t> </a:t>
            </a:r>
            <a:r>
              <a:rPr sz="3950" spc="-100" dirty="0"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90639" y="2513012"/>
            <a:ext cx="7853119" cy="753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9861" y="1055884"/>
            <a:ext cx="11171220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 dirty="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In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130" dirty="0">
                <a:latin typeface="Arial"/>
                <a:cs typeface="Arial"/>
              </a:rPr>
              <a:t>LEO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15" dirty="0">
                <a:latin typeface="Arial"/>
                <a:cs typeface="Arial"/>
              </a:rPr>
              <a:t>orbit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appears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related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50" dirty="0">
                <a:latin typeface="Arial"/>
                <a:cs typeface="Arial"/>
              </a:rPr>
              <a:t>to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90" dirty="0">
                <a:latin typeface="Arial"/>
                <a:cs typeface="Arial"/>
              </a:rPr>
              <a:t>number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flights;  </a:t>
            </a:r>
            <a:r>
              <a:rPr sz="3950" spc="180" dirty="0">
                <a:latin typeface="Arial"/>
                <a:cs typeface="Arial"/>
              </a:rPr>
              <a:t>on </a:t>
            </a:r>
            <a:r>
              <a:rPr sz="3950" spc="175" dirty="0">
                <a:latin typeface="Arial"/>
                <a:cs typeface="Arial"/>
              </a:rPr>
              <a:t>the other </a:t>
            </a:r>
            <a:r>
              <a:rPr sz="3950" spc="114" dirty="0">
                <a:latin typeface="Arial"/>
                <a:cs typeface="Arial"/>
              </a:rPr>
              <a:t>hand, </a:t>
            </a:r>
            <a:r>
              <a:rPr sz="3950" spc="135" dirty="0">
                <a:latin typeface="Arial"/>
                <a:cs typeface="Arial"/>
              </a:rPr>
              <a:t>there </a:t>
            </a:r>
            <a:r>
              <a:rPr sz="3950" spc="50" dirty="0">
                <a:latin typeface="Arial"/>
                <a:cs typeface="Arial"/>
              </a:rPr>
              <a:t>seems </a:t>
            </a:r>
            <a:r>
              <a:rPr sz="3950" spc="250" dirty="0">
                <a:latin typeface="Arial"/>
                <a:cs typeface="Arial"/>
              </a:rPr>
              <a:t>to </a:t>
            </a:r>
            <a:r>
              <a:rPr sz="3950" spc="165" dirty="0">
                <a:latin typeface="Arial"/>
                <a:cs typeface="Arial"/>
              </a:rPr>
              <a:t>be </a:t>
            </a:r>
            <a:r>
              <a:rPr sz="3950" spc="180" dirty="0">
                <a:latin typeface="Arial"/>
                <a:cs typeface="Arial"/>
              </a:rPr>
              <a:t>no </a:t>
            </a:r>
            <a:r>
              <a:rPr sz="3950" spc="125" dirty="0">
                <a:latin typeface="Arial"/>
                <a:cs typeface="Arial"/>
              </a:rPr>
              <a:t>relationship </a:t>
            </a:r>
            <a:r>
              <a:rPr sz="3950" spc="165" dirty="0">
                <a:latin typeface="Arial"/>
                <a:cs typeface="Arial"/>
              </a:rPr>
              <a:t>between </a:t>
            </a:r>
            <a:r>
              <a:rPr sz="3950" spc="204" dirty="0">
                <a:latin typeface="Arial"/>
                <a:cs typeface="Arial"/>
              </a:rPr>
              <a:t>flight  </a:t>
            </a:r>
            <a:r>
              <a:rPr sz="3950" spc="190" dirty="0">
                <a:latin typeface="Arial"/>
                <a:cs typeface="Arial"/>
              </a:rPr>
              <a:t>number </a:t>
            </a:r>
            <a:r>
              <a:rPr sz="3950" spc="170" dirty="0">
                <a:latin typeface="Arial"/>
                <a:cs typeface="Arial"/>
              </a:rPr>
              <a:t>when </a:t>
            </a:r>
            <a:r>
              <a:rPr sz="3950" spc="150" dirty="0">
                <a:latin typeface="Arial"/>
                <a:cs typeface="Arial"/>
              </a:rPr>
              <a:t>in </a:t>
            </a:r>
            <a:r>
              <a:rPr sz="3950" spc="-105" dirty="0">
                <a:latin typeface="Arial"/>
                <a:cs typeface="Arial"/>
              </a:rPr>
              <a:t>GTO</a:t>
            </a:r>
            <a:r>
              <a:rPr sz="3950" spc="-715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orbit.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3664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2466" y="1055884"/>
            <a:ext cx="10866014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 dirty="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latin typeface="Arial"/>
                <a:cs typeface="Arial"/>
              </a:rPr>
              <a:t>Heavy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payloads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have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60" dirty="0">
                <a:latin typeface="Arial"/>
                <a:cs typeface="Arial"/>
              </a:rPr>
              <a:t>a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negative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influence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on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105" dirty="0">
                <a:latin typeface="Arial"/>
                <a:cs typeface="Arial"/>
              </a:rPr>
              <a:t>GTO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orbits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and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positive  </a:t>
            </a:r>
            <a:r>
              <a:rPr sz="3950" spc="180" dirty="0">
                <a:latin typeface="Arial"/>
                <a:cs typeface="Arial"/>
              </a:rPr>
              <a:t>on </a:t>
            </a:r>
            <a:r>
              <a:rPr sz="3950" spc="-105" dirty="0">
                <a:latin typeface="Arial"/>
                <a:cs typeface="Arial"/>
              </a:rPr>
              <a:t>GTO </a:t>
            </a:r>
            <a:r>
              <a:rPr sz="3950" spc="130" dirty="0">
                <a:latin typeface="Arial"/>
                <a:cs typeface="Arial"/>
              </a:rPr>
              <a:t>and </a:t>
            </a:r>
            <a:r>
              <a:rPr sz="3950" spc="5" dirty="0">
                <a:latin typeface="Arial"/>
                <a:cs typeface="Arial"/>
              </a:rPr>
              <a:t>Polar </a:t>
            </a:r>
            <a:r>
              <a:rPr sz="3950" spc="-130" dirty="0">
                <a:latin typeface="Arial"/>
                <a:cs typeface="Arial"/>
              </a:rPr>
              <a:t>LEO </a:t>
            </a:r>
            <a:r>
              <a:rPr sz="3950" spc="-90" dirty="0">
                <a:latin typeface="Arial"/>
                <a:cs typeface="Arial"/>
              </a:rPr>
              <a:t>(ISS)</a:t>
            </a:r>
            <a:r>
              <a:rPr sz="3950" spc="-38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orbits.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4481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3036" y="1055884"/>
            <a:ext cx="11194967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5" dirty="0"/>
              <a:t>xplan</a:t>
            </a:r>
            <a:r>
              <a:rPr spc="190" dirty="0"/>
              <a:t>a</a:t>
            </a:r>
            <a:r>
              <a:rPr spc="235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rate  since 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kept 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increasing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67290" y="2513012"/>
            <a:ext cx="10680303" cy="7539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0852" y="4671689"/>
            <a:ext cx="7435919" cy="1036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2522" y="1055884"/>
            <a:ext cx="8359285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 dirty="0">
              <a:latin typeface="Arial Unicode MS"/>
              <a:cs typeface="Arial Unicode MS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95" dirty="0">
                <a:latin typeface="Arial"/>
                <a:cs typeface="Arial"/>
              </a:rPr>
              <a:t>Displaying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names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unique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launch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sites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space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mission.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376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2917" y="1055884"/>
            <a:ext cx="14289240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95" dirty="0">
                <a:latin typeface="Arial"/>
                <a:cs typeface="Arial"/>
              </a:rPr>
              <a:t>Displaying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5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records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where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launch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sites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begin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20" dirty="0">
                <a:latin typeface="Arial"/>
                <a:cs typeface="Arial"/>
              </a:rPr>
              <a:t>with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string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-110" dirty="0"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5754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7997" y="1055884"/>
            <a:ext cx="7550974" cy="82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95" dirty="0">
                <a:latin typeface="Arial"/>
                <a:cs typeface="Arial"/>
              </a:rPr>
              <a:t>Displaying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total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mass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carried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by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boosters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launched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by  </a:t>
            </a:r>
            <a:r>
              <a:rPr sz="3950" spc="-60" dirty="0">
                <a:latin typeface="Arial"/>
                <a:cs typeface="Arial"/>
              </a:rPr>
              <a:t>NASA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spc="-100" dirty="0"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26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9563" y="1055883"/>
            <a:ext cx="12728910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95" dirty="0">
                <a:latin typeface="Arial"/>
                <a:cs typeface="Arial"/>
              </a:rPr>
              <a:t>Displaying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average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mass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carried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80" dirty="0">
                <a:latin typeface="Arial"/>
                <a:cs typeface="Arial"/>
              </a:rPr>
              <a:t>by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booster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version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F9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300" dirty="0"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0183" y="1050607"/>
            <a:ext cx="14330578" cy="84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20" dirty="0">
                <a:latin typeface="Arial"/>
                <a:cs typeface="Arial"/>
              </a:rPr>
              <a:t>Listing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date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when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first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successful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landing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outcome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95" dirty="0">
                <a:latin typeface="Arial"/>
                <a:cs typeface="Arial"/>
              </a:rPr>
              <a:t>ground  </a:t>
            </a:r>
            <a:r>
              <a:rPr sz="3950" spc="165" dirty="0">
                <a:latin typeface="Arial"/>
                <a:cs typeface="Arial"/>
              </a:rPr>
              <a:t>pad </a:t>
            </a:r>
            <a:r>
              <a:rPr sz="3950" spc="35" dirty="0">
                <a:latin typeface="Arial"/>
                <a:cs typeface="Arial"/>
              </a:rPr>
              <a:t>was</a:t>
            </a:r>
            <a:r>
              <a:rPr sz="3950" spc="-27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5834" y="1031507"/>
            <a:ext cx="7914230" cy="817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633915"/>
            <a:ext cx="5335905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1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  <a:r>
              <a:rPr sz="2400" spc="2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-4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1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methodologies</a:t>
            </a:r>
            <a:endParaRPr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5022850" y="2530475"/>
            <a:ext cx="13141863" cy="8393323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200" spc="-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200" spc="-1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8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3200" spc="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sz="3200" spc="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200" spc="-4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5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8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3200" spc="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sz="3200" spc="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3200" spc="-2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sz="3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sz="3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sz="3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3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sz="3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3200" spc="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</a:t>
            </a:r>
            <a:r>
              <a:rPr sz="3200" spc="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sz="3200" spc="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sz="3200" spc="-4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sz="32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sz="3200" spc="-1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(Classification)</a:t>
            </a: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-"/>
            </a:pPr>
            <a:endParaRPr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3200" b="1" spc="1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  <a:r>
              <a:rPr sz="3200" b="1" spc="2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b="1" spc="-6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0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sz="3200" b="1" spc="1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8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sz="32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3200" spc="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sz="32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</a:t>
            </a:r>
            <a:r>
              <a:rPr sz="3200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  <a:r>
              <a:rPr sz="3200" spc="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sz="3200" spc="10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3200" spc="-45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3200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sz="32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sz="320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object 5"/>
          <p:cNvSpPr/>
          <p:nvPr/>
        </p:nvSpPr>
        <p:spPr>
          <a:xfrm>
            <a:off x="655951" y="2633915"/>
            <a:ext cx="6057544" cy="605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4726" y="976014"/>
            <a:ext cx="14932354" cy="140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20" dirty="0">
                <a:latin typeface="Arial"/>
                <a:cs typeface="Arial"/>
              </a:rPr>
              <a:t>Listing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names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boosters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04" dirty="0">
                <a:latin typeface="Arial"/>
                <a:cs typeface="Arial"/>
              </a:rPr>
              <a:t>which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have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success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drone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ship  </a:t>
            </a:r>
            <a:r>
              <a:rPr sz="3950" spc="130" dirty="0">
                <a:latin typeface="Arial"/>
                <a:cs typeface="Arial"/>
              </a:rPr>
              <a:t>and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have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mass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greater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than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425" dirty="0">
                <a:latin typeface="Arial"/>
                <a:cs typeface="Arial"/>
              </a:rPr>
              <a:t>4000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45" dirty="0">
                <a:latin typeface="Arial"/>
                <a:cs typeface="Arial"/>
              </a:rPr>
              <a:t>but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0" dirty="0">
                <a:latin typeface="Arial"/>
                <a:cs typeface="Arial"/>
              </a:rPr>
              <a:t>less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than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305" dirty="0"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3141265"/>
            <a:ext cx="17800505" cy="397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8016" y="1061077"/>
            <a:ext cx="15048295" cy="1614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20" dirty="0">
                <a:latin typeface="Arial"/>
                <a:cs typeface="Arial"/>
              </a:rPr>
              <a:t>Listing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total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90" dirty="0">
                <a:latin typeface="Arial"/>
                <a:cs typeface="Arial"/>
              </a:rPr>
              <a:t>number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successful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and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failure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mission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3560100"/>
            <a:ext cx="17800505" cy="356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2881" y="1055883"/>
            <a:ext cx="14055278" cy="82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5" dirty="0">
                <a:latin typeface="Arial Unicode MS"/>
                <a:cs typeface="Arial Unicode MS"/>
              </a:rPr>
              <a:t>Explanation:</a:t>
            </a:r>
            <a:endParaRPr sz="3800">
              <a:latin typeface="Arial Unicode MS"/>
              <a:cs typeface="Arial Unicode MS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5" dirty="0">
                <a:latin typeface="Arial"/>
                <a:cs typeface="Arial"/>
              </a:rPr>
              <a:t>Listing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names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95" dirty="0">
                <a:latin typeface="Arial"/>
                <a:cs typeface="Arial"/>
              </a:rPr>
              <a:t>of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35" dirty="0">
                <a:latin typeface="Arial"/>
                <a:cs typeface="Arial"/>
              </a:rPr>
              <a:t>booster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versions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75" dirty="0">
                <a:latin typeface="Arial"/>
                <a:cs typeface="Arial"/>
              </a:rPr>
              <a:t>which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35" dirty="0">
                <a:latin typeface="Arial"/>
                <a:cs typeface="Arial"/>
              </a:rPr>
              <a:t>have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carried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maximum  </a:t>
            </a:r>
            <a:r>
              <a:rPr sz="3400" spc="100" dirty="0">
                <a:latin typeface="Arial"/>
                <a:cs typeface="Arial"/>
              </a:rPr>
              <a:t>payload</a:t>
            </a:r>
            <a:r>
              <a:rPr sz="3400" spc="-50" dirty="0">
                <a:latin typeface="Arial"/>
                <a:cs typeface="Arial"/>
              </a:rPr>
              <a:t> </a:t>
            </a:r>
            <a:r>
              <a:rPr sz="3400" spc="15" dirty="0"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5758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5335" y="1055884"/>
            <a:ext cx="8085742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5" dirty="0">
                <a:latin typeface="Arial Unicode MS"/>
                <a:cs typeface="Arial Unicode MS"/>
              </a:rPr>
              <a:t>Explanation:</a:t>
            </a:r>
            <a:endParaRPr sz="4450">
              <a:latin typeface="Arial Unicode MS"/>
              <a:cs typeface="Arial Unicode MS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20" dirty="0">
                <a:latin typeface="Arial"/>
                <a:cs typeface="Arial"/>
              </a:rPr>
              <a:t>Listing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failed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landing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outcomes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drone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ship,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their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booster  </a:t>
            </a:r>
            <a:r>
              <a:rPr sz="3950" spc="75" dirty="0">
                <a:latin typeface="Arial"/>
                <a:cs typeface="Arial"/>
              </a:rPr>
              <a:t>versions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and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launch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site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names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for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months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year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3139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064" y="1256157"/>
            <a:ext cx="17775960" cy="52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5" dirty="0">
                <a:latin typeface="Arial Unicode MS"/>
                <a:cs typeface="Arial Unicode MS"/>
              </a:rPr>
              <a:t>Explanation:</a:t>
            </a:r>
            <a:endParaRPr sz="3750">
              <a:latin typeface="Arial Unicode MS"/>
              <a:cs typeface="Arial Unicode MS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50" dirty="0">
                <a:latin typeface="Arial"/>
                <a:cs typeface="Arial"/>
              </a:rPr>
              <a:t>Ranking </a:t>
            </a:r>
            <a:r>
              <a:rPr sz="3350" spc="150" dirty="0">
                <a:latin typeface="Arial"/>
                <a:cs typeface="Arial"/>
              </a:rPr>
              <a:t>the </a:t>
            </a:r>
            <a:r>
              <a:rPr sz="3350" spc="190" dirty="0">
                <a:latin typeface="Arial"/>
                <a:cs typeface="Arial"/>
              </a:rPr>
              <a:t>count </a:t>
            </a:r>
            <a:r>
              <a:rPr sz="3350" spc="200" dirty="0">
                <a:latin typeface="Arial"/>
                <a:cs typeface="Arial"/>
              </a:rPr>
              <a:t>of </a:t>
            </a:r>
            <a:r>
              <a:rPr sz="3350" spc="135" dirty="0">
                <a:latin typeface="Arial"/>
                <a:cs typeface="Arial"/>
              </a:rPr>
              <a:t>landing </a:t>
            </a:r>
            <a:r>
              <a:rPr sz="3350" spc="155" dirty="0">
                <a:latin typeface="Arial"/>
                <a:cs typeface="Arial"/>
              </a:rPr>
              <a:t>outcomes </a:t>
            </a:r>
            <a:r>
              <a:rPr sz="3350" spc="75" dirty="0">
                <a:latin typeface="Arial"/>
                <a:cs typeface="Arial"/>
              </a:rPr>
              <a:t>(such </a:t>
            </a:r>
            <a:r>
              <a:rPr sz="3350" spc="-55" dirty="0">
                <a:latin typeface="Arial"/>
                <a:cs typeface="Arial"/>
              </a:rPr>
              <a:t>as </a:t>
            </a:r>
            <a:r>
              <a:rPr sz="3350" spc="25" dirty="0">
                <a:latin typeface="Arial"/>
                <a:cs typeface="Arial"/>
              </a:rPr>
              <a:t>Failure </a:t>
            </a:r>
            <a:r>
              <a:rPr sz="3350" spc="110" dirty="0">
                <a:latin typeface="Arial"/>
                <a:cs typeface="Arial"/>
              </a:rPr>
              <a:t>(drone </a:t>
            </a:r>
            <a:r>
              <a:rPr sz="3350" spc="80" dirty="0">
                <a:latin typeface="Arial"/>
                <a:cs typeface="Arial"/>
              </a:rPr>
              <a:t>ship) </a:t>
            </a:r>
            <a:r>
              <a:rPr sz="3350" spc="155" dirty="0">
                <a:latin typeface="Arial"/>
                <a:cs typeface="Arial"/>
              </a:rPr>
              <a:t>or </a:t>
            </a:r>
            <a:r>
              <a:rPr sz="3350" spc="55" dirty="0">
                <a:latin typeface="Arial"/>
                <a:cs typeface="Arial"/>
              </a:rPr>
              <a:t>Success  </a:t>
            </a:r>
            <a:r>
              <a:rPr sz="3350" spc="140" dirty="0">
                <a:latin typeface="Arial"/>
                <a:cs typeface="Arial"/>
              </a:rPr>
              <a:t>(ground</a:t>
            </a:r>
            <a:r>
              <a:rPr sz="3350" spc="-40" dirty="0">
                <a:latin typeface="Arial"/>
                <a:cs typeface="Arial"/>
              </a:rPr>
              <a:t> </a:t>
            </a:r>
            <a:r>
              <a:rPr sz="3350" spc="75" dirty="0">
                <a:latin typeface="Arial"/>
                <a:cs typeface="Arial"/>
              </a:rPr>
              <a:t>pad))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45" dirty="0">
                <a:latin typeface="Arial"/>
                <a:cs typeface="Arial"/>
              </a:rPr>
              <a:t>between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50" dirty="0">
                <a:latin typeface="Arial"/>
                <a:cs typeface="Arial"/>
              </a:rPr>
              <a:t>the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25" dirty="0">
                <a:latin typeface="Arial"/>
                <a:cs typeface="Arial"/>
              </a:rPr>
              <a:t>date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50" dirty="0">
                <a:latin typeface="Arial"/>
                <a:cs typeface="Arial"/>
              </a:rPr>
              <a:t>2010-06-04</a:t>
            </a:r>
            <a:r>
              <a:rPr sz="3350" spc="-40" dirty="0">
                <a:latin typeface="Arial"/>
                <a:cs typeface="Arial"/>
              </a:rPr>
              <a:t> </a:t>
            </a:r>
            <a:r>
              <a:rPr sz="3350" spc="114" dirty="0">
                <a:latin typeface="Arial"/>
                <a:cs typeface="Arial"/>
              </a:rPr>
              <a:t>and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60" dirty="0">
                <a:latin typeface="Arial"/>
                <a:cs typeface="Arial"/>
              </a:rPr>
              <a:t>2017-03-20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30" dirty="0">
                <a:latin typeface="Arial"/>
                <a:cs typeface="Arial"/>
              </a:rPr>
              <a:t>in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140" dirty="0">
                <a:latin typeface="Arial"/>
                <a:cs typeface="Arial"/>
              </a:rPr>
              <a:t>descending</a:t>
            </a:r>
            <a:r>
              <a:rPr sz="3350" spc="-35" dirty="0">
                <a:latin typeface="Arial"/>
                <a:cs typeface="Arial"/>
              </a:rPr>
              <a:t> </a:t>
            </a:r>
            <a:r>
              <a:rPr sz="3350" spc="85" dirty="0"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575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5315" y="4671688"/>
            <a:ext cx="15135414" cy="1139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949" y="1125545"/>
            <a:ext cx="17888764" cy="771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100" dirty="0">
                <a:latin typeface="Arial Unicode MS"/>
                <a:cs typeface="Arial Unicode MS"/>
              </a:rPr>
              <a:t>Explanation:</a:t>
            </a:r>
            <a:endParaRPr sz="2700">
              <a:latin typeface="Arial Unicode MS"/>
              <a:cs typeface="Arial Unicode MS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latin typeface="Arial"/>
                <a:cs typeface="Arial"/>
              </a:rPr>
              <a:t>Most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Launch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sites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are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in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proximity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  </a:t>
            </a:r>
            <a:r>
              <a:rPr sz="2400" spc="60" dirty="0">
                <a:latin typeface="Arial"/>
                <a:cs typeface="Arial"/>
              </a:rPr>
              <a:t>Equator line. </a:t>
            </a:r>
            <a:r>
              <a:rPr sz="2400" spc="10" dirty="0">
                <a:latin typeface="Arial"/>
                <a:cs typeface="Arial"/>
              </a:rPr>
              <a:t>The </a:t>
            </a:r>
            <a:r>
              <a:rPr sz="2400" spc="85" dirty="0">
                <a:latin typeface="Arial"/>
                <a:cs typeface="Arial"/>
              </a:rPr>
              <a:t>land </a:t>
            </a:r>
            <a:r>
              <a:rPr sz="2400" spc="20" dirty="0">
                <a:latin typeface="Arial"/>
                <a:cs typeface="Arial"/>
              </a:rPr>
              <a:t>is </a:t>
            </a:r>
            <a:r>
              <a:rPr sz="2400" spc="120" dirty="0">
                <a:latin typeface="Arial"/>
                <a:cs typeface="Arial"/>
              </a:rPr>
              <a:t>moving </a:t>
            </a:r>
            <a:r>
              <a:rPr sz="2400" spc="65" dirty="0">
                <a:latin typeface="Arial"/>
                <a:cs typeface="Arial"/>
              </a:rPr>
              <a:t>faster </a:t>
            </a:r>
            <a:r>
              <a:rPr sz="2400" spc="75" dirty="0">
                <a:latin typeface="Arial"/>
                <a:cs typeface="Arial"/>
              </a:rPr>
              <a:t>at 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100" dirty="0">
                <a:latin typeface="Arial"/>
                <a:cs typeface="Arial"/>
              </a:rPr>
              <a:t>equator </a:t>
            </a:r>
            <a:r>
              <a:rPr sz="2400" spc="90" dirty="0">
                <a:latin typeface="Arial"/>
                <a:cs typeface="Arial"/>
              </a:rPr>
              <a:t>than </a:t>
            </a:r>
            <a:r>
              <a:rPr sz="2400" spc="35" dirty="0">
                <a:latin typeface="Arial"/>
                <a:cs typeface="Arial"/>
              </a:rPr>
              <a:t>any </a:t>
            </a:r>
            <a:r>
              <a:rPr sz="2400" spc="110" dirty="0">
                <a:latin typeface="Arial"/>
                <a:cs typeface="Arial"/>
              </a:rPr>
              <a:t>other </a:t>
            </a:r>
            <a:r>
              <a:rPr sz="2400" spc="85" dirty="0">
                <a:latin typeface="Arial"/>
                <a:cs typeface="Arial"/>
              </a:rPr>
              <a:t>place </a:t>
            </a:r>
            <a:r>
              <a:rPr sz="2400" spc="114" dirty="0">
                <a:latin typeface="Arial"/>
                <a:cs typeface="Arial"/>
              </a:rPr>
              <a:t>on </a:t>
            </a:r>
            <a:r>
              <a:rPr sz="2400" spc="110" dirty="0">
                <a:latin typeface="Arial"/>
                <a:cs typeface="Arial"/>
              </a:rPr>
              <a:t>the  </a:t>
            </a:r>
            <a:r>
              <a:rPr sz="2400" spc="70" dirty="0">
                <a:latin typeface="Arial"/>
                <a:cs typeface="Arial"/>
              </a:rPr>
              <a:t>surface </a:t>
            </a:r>
            <a:r>
              <a:rPr sz="2400" spc="145" dirty="0">
                <a:latin typeface="Arial"/>
                <a:cs typeface="Arial"/>
              </a:rPr>
              <a:t>of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25" dirty="0">
                <a:latin typeface="Arial"/>
                <a:cs typeface="Arial"/>
              </a:rPr>
              <a:t>Earth. </a:t>
            </a:r>
            <a:r>
              <a:rPr sz="2400" spc="105" dirty="0">
                <a:latin typeface="Arial"/>
                <a:cs typeface="Arial"/>
              </a:rPr>
              <a:t>Anything </a:t>
            </a:r>
            <a:r>
              <a:rPr sz="2400" spc="114" dirty="0">
                <a:latin typeface="Arial"/>
                <a:cs typeface="Arial"/>
              </a:rPr>
              <a:t>on </a:t>
            </a:r>
            <a:r>
              <a:rPr sz="2400" spc="110" dirty="0">
                <a:latin typeface="Arial"/>
                <a:cs typeface="Arial"/>
              </a:rPr>
              <a:t>the  </a:t>
            </a:r>
            <a:r>
              <a:rPr sz="2400" spc="70" dirty="0">
                <a:latin typeface="Arial"/>
                <a:cs typeface="Arial"/>
              </a:rPr>
              <a:t>surface </a:t>
            </a:r>
            <a:r>
              <a:rPr sz="2400" spc="145" dirty="0">
                <a:latin typeface="Arial"/>
                <a:cs typeface="Arial"/>
              </a:rPr>
              <a:t>of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30" dirty="0">
                <a:latin typeface="Arial"/>
                <a:cs typeface="Arial"/>
              </a:rPr>
              <a:t>Earth </a:t>
            </a:r>
            <a:r>
              <a:rPr sz="2400" spc="75" dirty="0">
                <a:latin typeface="Arial"/>
                <a:cs typeface="Arial"/>
              </a:rPr>
              <a:t>at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100" dirty="0">
                <a:latin typeface="Arial"/>
                <a:cs typeface="Arial"/>
              </a:rPr>
              <a:t>equator </a:t>
            </a:r>
            <a:r>
              <a:rPr sz="2400" spc="20" dirty="0">
                <a:latin typeface="Arial"/>
                <a:cs typeface="Arial"/>
              </a:rPr>
              <a:t>is  </a:t>
            </a:r>
            <a:r>
              <a:rPr sz="2400" spc="55" dirty="0">
                <a:latin typeface="Arial"/>
                <a:cs typeface="Arial"/>
              </a:rPr>
              <a:t>already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moving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1670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km/hour.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If</a:t>
            </a:r>
            <a:r>
              <a:rPr sz="2400" spc="-35" dirty="0">
                <a:latin typeface="Arial"/>
                <a:cs typeface="Arial"/>
              </a:rPr>
              <a:t> a </a:t>
            </a:r>
            <a:r>
              <a:rPr sz="2400" spc="80" dirty="0">
                <a:latin typeface="Arial"/>
                <a:cs typeface="Arial"/>
              </a:rPr>
              <a:t>ship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is  </a:t>
            </a:r>
            <a:r>
              <a:rPr sz="2400" spc="95" dirty="0">
                <a:latin typeface="Arial"/>
                <a:cs typeface="Arial"/>
              </a:rPr>
              <a:t>launched </a:t>
            </a:r>
            <a:r>
              <a:rPr sz="2400" spc="135" dirty="0">
                <a:latin typeface="Arial"/>
                <a:cs typeface="Arial"/>
              </a:rPr>
              <a:t>from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100" dirty="0">
                <a:latin typeface="Arial"/>
                <a:cs typeface="Arial"/>
              </a:rPr>
              <a:t>equator </a:t>
            </a:r>
            <a:r>
              <a:rPr sz="2400" spc="135" dirty="0">
                <a:latin typeface="Arial"/>
                <a:cs typeface="Arial"/>
              </a:rPr>
              <a:t>it </a:t>
            </a:r>
            <a:r>
              <a:rPr sz="2400" spc="75" dirty="0">
                <a:latin typeface="Arial"/>
                <a:cs typeface="Arial"/>
              </a:rPr>
              <a:t>goes </a:t>
            </a:r>
            <a:r>
              <a:rPr sz="2400" spc="135" dirty="0">
                <a:latin typeface="Arial"/>
                <a:cs typeface="Arial"/>
              </a:rPr>
              <a:t>up </a:t>
            </a:r>
            <a:r>
              <a:rPr sz="2400" spc="125" dirty="0">
                <a:latin typeface="Arial"/>
                <a:cs typeface="Arial"/>
              </a:rPr>
              <a:t>into  </a:t>
            </a:r>
            <a:r>
              <a:rPr sz="2400" spc="50" dirty="0">
                <a:latin typeface="Arial"/>
                <a:cs typeface="Arial"/>
              </a:rPr>
              <a:t>space, </a:t>
            </a:r>
            <a:r>
              <a:rPr sz="2400" spc="85" dirty="0">
                <a:latin typeface="Arial"/>
                <a:cs typeface="Arial"/>
              </a:rPr>
              <a:t>and </a:t>
            </a:r>
            <a:r>
              <a:rPr sz="2400" spc="135" dirty="0">
                <a:latin typeface="Arial"/>
                <a:cs typeface="Arial"/>
              </a:rPr>
              <a:t>it </a:t>
            </a:r>
            <a:r>
              <a:rPr sz="2400" spc="20" dirty="0">
                <a:latin typeface="Arial"/>
                <a:cs typeface="Arial"/>
              </a:rPr>
              <a:t>is </a:t>
            </a:r>
            <a:r>
              <a:rPr sz="2400" spc="30" dirty="0">
                <a:latin typeface="Arial"/>
                <a:cs typeface="Arial"/>
              </a:rPr>
              <a:t>also </a:t>
            </a:r>
            <a:r>
              <a:rPr sz="2400" spc="120" dirty="0">
                <a:latin typeface="Arial"/>
                <a:cs typeface="Arial"/>
              </a:rPr>
              <a:t>moving </a:t>
            </a:r>
            <a:r>
              <a:rPr sz="2400" spc="90" dirty="0">
                <a:latin typeface="Arial"/>
                <a:cs typeface="Arial"/>
              </a:rPr>
              <a:t>around </a:t>
            </a:r>
            <a:r>
              <a:rPr sz="2400" spc="110" dirty="0">
                <a:latin typeface="Arial"/>
                <a:cs typeface="Arial"/>
              </a:rPr>
              <a:t>the  </a:t>
            </a:r>
            <a:r>
              <a:rPr sz="2400" spc="30" dirty="0">
                <a:latin typeface="Arial"/>
                <a:cs typeface="Arial"/>
              </a:rPr>
              <a:t>Earth </a:t>
            </a:r>
            <a:r>
              <a:rPr sz="2400" spc="75" dirty="0">
                <a:latin typeface="Arial"/>
                <a:cs typeface="Arial"/>
              </a:rPr>
              <a:t>at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40" dirty="0">
                <a:latin typeface="Arial"/>
                <a:cs typeface="Arial"/>
              </a:rPr>
              <a:t>same </a:t>
            </a:r>
            <a:r>
              <a:rPr sz="2400" spc="75" dirty="0">
                <a:latin typeface="Arial"/>
                <a:cs typeface="Arial"/>
              </a:rPr>
              <a:t>speed </a:t>
            </a:r>
            <a:r>
              <a:rPr sz="2400" spc="135" dirty="0">
                <a:latin typeface="Arial"/>
                <a:cs typeface="Arial"/>
              </a:rPr>
              <a:t>it </a:t>
            </a:r>
            <a:r>
              <a:rPr sz="2400" spc="25" dirty="0">
                <a:latin typeface="Arial"/>
                <a:cs typeface="Arial"/>
              </a:rPr>
              <a:t>was </a:t>
            </a:r>
            <a:r>
              <a:rPr sz="2400" spc="120" dirty="0">
                <a:latin typeface="Arial"/>
                <a:cs typeface="Arial"/>
              </a:rPr>
              <a:t>moving  </a:t>
            </a:r>
            <a:r>
              <a:rPr sz="2400" spc="90" dirty="0">
                <a:latin typeface="Arial"/>
                <a:cs typeface="Arial"/>
              </a:rPr>
              <a:t>before launching. </a:t>
            </a:r>
            <a:r>
              <a:rPr sz="2400" spc="5" dirty="0">
                <a:latin typeface="Arial"/>
                <a:cs typeface="Arial"/>
              </a:rPr>
              <a:t>This </a:t>
            </a:r>
            <a:r>
              <a:rPr sz="2400" spc="20" dirty="0">
                <a:latin typeface="Arial"/>
                <a:cs typeface="Arial"/>
              </a:rPr>
              <a:t>is </a:t>
            </a:r>
            <a:r>
              <a:rPr sz="2400" spc="60" dirty="0">
                <a:latin typeface="Arial"/>
                <a:cs typeface="Arial"/>
              </a:rPr>
              <a:t>because </a:t>
            </a:r>
            <a:r>
              <a:rPr sz="2400" spc="145" dirty="0">
                <a:latin typeface="Arial"/>
                <a:cs typeface="Arial"/>
              </a:rPr>
              <a:t>of</a:t>
            </a:r>
            <a:r>
              <a:rPr sz="2400" spc="-45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inertia.  </a:t>
            </a:r>
            <a:r>
              <a:rPr sz="2400" spc="5" dirty="0">
                <a:latin typeface="Arial"/>
                <a:cs typeface="Arial"/>
              </a:rPr>
              <a:t>This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speed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will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help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spacecraft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keep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up  </a:t>
            </a:r>
            <a:r>
              <a:rPr sz="2400" spc="-35" dirty="0">
                <a:latin typeface="Arial"/>
                <a:cs typeface="Arial"/>
              </a:rPr>
              <a:t>a </a:t>
            </a:r>
            <a:r>
              <a:rPr sz="2400" spc="150" dirty="0">
                <a:latin typeface="Arial"/>
                <a:cs typeface="Arial"/>
              </a:rPr>
              <a:t>good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enough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speed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40" dirty="0">
                <a:latin typeface="Arial"/>
                <a:cs typeface="Arial"/>
              </a:rPr>
              <a:t>stay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in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65" dirty="0">
                <a:latin typeface="Arial"/>
                <a:cs typeface="Arial"/>
              </a:rPr>
              <a:t>All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launch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sites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are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in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very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close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proximity  </a:t>
            </a:r>
            <a:r>
              <a:rPr sz="2400" spc="155" dirty="0">
                <a:latin typeface="Arial"/>
                <a:cs typeface="Arial"/>
              </a:rPr>
              <a:t>to </a:t>
            </a:r>
            <a:r>
              <a:rPr sz="2400" spc="110" dirty="0">
                <a:latin typeface="Arial"/>
                <a:cs typeface="Arial"/>
              </a:rPr>
              <a:t>the </a:t>
            </a:r>
            <a:r>
              <a:rPr sz="2400" spc="70" dirty="0">
                <a:latin typeface="Arial"/>
                <a:cs typeface="Arial"/>
              </a:rPr>
              <a:t>coast, </a:t>
            </a:r>
            <a:r>
              <a:rPr sz="2400" spc="95" dirty="0">
                <a:latin typeface="Arial"/>
                <a:cs typeface="Arial"/>
              </a:rPr>
              <a:t>while </a:t>
            </a:r>
            <a:r>
              <a:rPr sz="2400" spc="100" dirty="0">
                <a:latin typeface="Arial"/>
                <a:cs typeface="Arial"/>
              </a:rPr>
              <a:t>launching </a:t>
            </a:r>
            <a:r>
              <a:rPr sz="2400" spc="75" dirty="0">
                <a:latin typeface="Arial"/>
                <a:cs typeface="Arial"/>
              </a:rPr>
              <a:t>rockets  </a:t>
            </a:r>
            <a:r>
              <a:rPr sz="2400" spc="85" dirty="0">
                <a:latin typeface="Arial"/>
                <a:cs typeface="Arial"/>
              </a:rPr>
              <a:t>towards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ocean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minimises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risk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of  </a:t>
            </a:r>
            <a:r>
              <a:rPr sz="2400" spc="80" dirty="0">
                <a:latin typeface="Arial"/>
                <a:cs typeface="Arial"/>
              </a:rPr>
              <a:t>having </a:t>
            </a:r>
            <a:r>
              <a:rPr sz="2400" spc="35" dirty="0">
                <a:latin typeface="Arial"/>
                <a:cs typeface="Arial"/>
              </a:rPr>
              <a:t>any </a:t>
            </a:r>
            <a:r>
              <a:rPr sz="2400" spc="90" dirty="0">
                <a:latin typeface="Arial"/>
                <a:cs typeface="Arial"/>
              </a:rPr>
              <a:t>debris </a:t>
            </a:r>
            <a:r>
              <a:rPr sz="2400" spc="135" dirty="0">
                <a:latin typeface="Arial"/>
                <a:cs typeface="Arial"/>
              </a:rPr>
              <a:t>dropping </a:t>
            </a:r>
            <a:r>
              <a:rPr sz="2400" spc="114" dirty="0">
                <a:latin typeface="Arial"/>
                <a:cs typeface="Arial"/>
              </a:rPr>
              <a:t>or </a:t>
            </a:r>
            <a:r>
              <a:rPr sz="2400" spc="110" dirty="0">
                <a:latin typeface="Arial"/>
                <a:cs typeface="Arial"/>
              </a:rPr>
              <a:t>exploding  </a:t>
            </a:r>
            <a:r>
              <a:rPr sz="2400" spc="55" dirty="0">
                <a:latin typeface="Arial"/>
                <a:cs typeface="Arial"/>
              </a:rPr>
              <a:t>near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37348" y="2516503"/>
            <a:ext cx="9210245" cy="7752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634" y="1055883"/>
            <a:ext cx="16705376" cy="82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-340" dirty="0"/>
              <a:t>E</a:t>
            </a:r>
            <a:r>
              <a:rPr sz="4350" spc="170" dirty="0"/>
              <a:t>xplan</a:t>
            </a:r>
            <a:r>
              <a:rPr sz="4350" spc="190" dirty="0"/>
              <a:t>a</a:t>
            </a:r>
            <a:r>
              <a:rPr sz="4350" spc="235" dirty="0"/>
              <a:t>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latin typeface="Arial"/>
                <a:cs typeface="Arial"/>
              </a:rPr>
              <a:t>From </a:t>
            </a:r>
            <a:r>
              <a:rPr sz="3850" spc="180" dirty="0">
                <a:latin typeface="Arial"/>
                <a:cs typeface="Arial"/>
              </a:rPr>
              <a:t>the </a:t>
            </a:r>
            <a:r>
              <a:rPr sz="3850" spc="145" dirty="0">
                <a:latin typeface="Arial"/>
                <a:cs typeface="Arial"/>
              </a:rPr>
              <a:t>colour-labeled</a:t>
            </a:r>
            <a:r>
              <a:rPr sz="3850" spc="-455" dirty="0">
                <a:latin typeface="Arial"/>
                <a:cs typeface="Arial"/>
              </a:rPr>
              <a:t> </a:t>
            </a:r>
            <a:r>
              <a:rPr sz="3850" spc="85" dirty="0">
                <a:latin typeface="Arial"/>
                <a:cs typeface="Arial"/>
              </a:rPr>
              <a:t>markers  </a:t>
            </a:r>
            <a:r>
              <a:rPr sz="3850" spc="160" dirty="0">
                <a:latin typeface="Arial"/>
                <a:cs typeface="Arial"/>
              </a:rPr>
              <a:t>we </a:t>
            </a:r>
            <a:r>
              <a:rPr sz="3850" spc="150" dirty="0">
                <a:latin typeface="Arial"/>
                <a:cs typeface="Arial"/>
              </a:rPr>
              <a:t>should </a:t>
            </a:r>
            <a:r>
              <a:rPr sz="3850" spc="175" dirty="0">
                <a:latin typeface="Arial"/>
                <a:cs typeface="Arial"/>
              </a:rPr>
              <a:t>be </a:t>
            </a:r>
            <a:r>
              <a:rPr sz="3850" spc="110" dirty="0">
                <a:latin typeface="Arial"/>
                <a:cs typeface="Arial"/>
              </a:rPr>
              <a:t>able </a:t>
            </a:r>
            <a:r>
              <a:rPr sz="3850" spc="250" dirty="0">
                <a:latin typeface="Arial"/>
                <a:cs typeface="Arial"/>
              </a:rPr>
              <a:t>to </a:t>
            </a:r>
            <a:r>
              <a:rPr sz="3850" spc="60" dirty="0">
                <a:latin typeface="Arial"/>
                <a:cs typeface="Arial"/>
              </a:rPr>
              <a:t>easily  </a:t>
            </a:r>
            <a:r>
              <a:rPr sz="3850" spc="190" dirty="0">
                <a:latin typeface="Arial"/>
                <a:cs typeface="Arial"/>
              </a:rPr>
              <a:t>identify </a:t>
            </a:r>
            <a:r>
              <a:rPr sz="3850" spc="210" dirty="0">
                <a:latin typeface="Arial"/>
                <a:cs typeface="Arial"/>
              </a:rPr>
              <a:t>which </a:t>
            </a:r>
            <a:r>
              <a:rPr sz="3850" spc="145" dirty="0">
                <a:latin typeface="Arial"/>
                <a:cs typeface="Arial"/>
              </a:rPr>
              <a:t>launch </a:t>
            </a:r>
            <a:r>
              <a:rPr sz="3850" spc="75" dirty="0">
                <a:latin typeface="Arial"/>
                <a:cs typeface="Arial"/>
              </a:rPr>
              <a:t>sites </a:t>
            </a:r>
            <a:r>
              <a:rPr sz="3850" spc="50" dirty="0">
                <a:latin typeface="Arial"/>
                <a:cs typeface="Arial"/>
              </a:rPr>
              <a:t>have  </a:t>
            </a:r>
            <a:r>
              <a:rPr sz="3850" spc="110" dirty="0">
                <a:latin typeface="Arial"/>
                <a:cs typeface="Arial"/>
              </a:rPr>
              <a:t>relatively </a:t>
            </a:r>
            <a:r>
              <a:rPr sz="3850" spc="195" dirty="0">
                <a:latin typeface="Arial"/>
                <a:cs typeface="Arial"/>
              </a:rPr>
              <a:t>high </a:t>
            </a:r>
            <a:r>
              <a:rPr sz="3850" spc="85" dirty="0">
                <a:latin typeface="Arial"/>
                <a:cs typeface="Arial"/>
              </a:rPr>
              <a:t>success</a:t>
            </a:r>
            <a:r>
              <a:rPr sz="3850" spc="-455" dirty="0">
                <a:latin typeface="Arial"/>
                <a:cs typeface="Arial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 dirty="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75" dirty="0">
                <a:solidFill>
                  <a:srgbClr val="1DB100"/>
                </a:solidFill>
                <a:latin typeface="Arial"/>
                <a:cs typeface="Arial"/>
              </a:rPr>
              <a:t>Green Marker </a:t>
            </a:r>
            <a:r>
              <a:rPr sz="3850" spc="-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3850" spc="110" dirty="0">
                <a:solidFill>
                  <a:srgbClr val="FFFFFF"/>
                </a:solidFill>
                <a:latin typeface="Arial"/>
                <a:cs typeface="Arial"/>
              </a:rPr>
              <a:t>Successful  </a:t>
            </a:r>
            <a:r>
              <a:rPr sz="3850" spc="114" dirty="0">
                <a:latin typeface="Arial"/>
                <a:cs typeface="Arial"/>
              </a:rPr>
              <a:t>Launch</a:t>
            </a:r>
            <a:endParaRPr sz="3850" dirty="0">
              <a:latin typeface="Arial"/>
              <a:cs typeface="Arial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20" dirty="0">
                <a:solidFill>
                  <a:srgbClr val="EE220D"/>
                </a:solidFill>
                <a:latin typeface="Arial"/>
                <a:cs typeface="Arial"/>
              </a:rPr>
              <a:t>Red </a:t>
            </a:r>
            <a:r>
              <a:rPr sz="3850" spc="75" dirty="0">
                <a:solidFill>
                  <a:srgbClr val="EE220D"/>
                </a:solidFill>
                <a:latin typeface="Arial"/>
                <a:cs typeface="Arial"/>
              </a:rPr>
              <a:t>Marker </a:t>
            </a:r>
            <a:r>
              <a:rPr sz="3850" spc="-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3850" spc="4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-5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 dirty="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latin typeface="Arial"/>
                <a:cs typeface="Arial"/>
              </a:rPr>
              <a:t>Launch </a:t>
            </a:r>
            <a:r>
              <a:rPr sz="3850" spc="90" dirty="0">
                <a:latin typeface="Arial"/>
                <a:cs typeface="Arial"/>
              </a:rPr>
              <a:t>Site </a:t>
            </a:r>
            <a:r>
              <a:rPr sz="3850" spc="-125" dirty="0">
                <a:latin typeface="Arial"/>
                <a:cs typeface="Arial"/>
              </a:rPr>
              <a:t>KSC </a:t>
            </a:r>
            <a:r>
              <a:rPr sz="3850" spc="50" dirty="0">
                <a:latin typeface="Arial"/>
                <a:cs typeface="Arial"/>
              </a:rPr>
              <a:t>LC-39A </a:t>
            </a:r>
            <a:r>
              <a:rPr sz="3850" spc="20" dirty="0">
                <a:latin typeface="Arial"/>
                <a:cs typeface="Arial"/>
              </a:rPr>
              <a:t>has</a:t>
            </a:r>
            <a:r>
              <a:rPr sz="3850" spc="-420" dirty="0">
                <a:latin typeface="Arial"/>
                <a:cs typeface="Arial"/>
              </a:rPr>
              <a:t> </a:t>
            </a:r>
            <a:r>
              <a:rPr sz="3850" spc="-50" dirty="0">
                <a:latin typeface="Arial"/>
                <a:cs typeface="Arial"/>
              </a:rPr>
              <a:t>a  </a:t>
            </a:r>
            <a:r>
              <a:rPr sz="3850" spc="114" dirty="0">
                <a:latin typeface="Arial"/>
                <a:cs typeface="Arial"/>
              </a:rPr>
              <a:t>very </a:t>
            </a:r>
            <a:r>
              <a:rPr sz="3850" spc="195" dirty="0">
                <a:latin typeface="Arial"/>
                <a:cs typeface="Arial"/>
              </a:rPr>
              <a:t>high </a:t>
            </a:r>
            <a:r>
              <a:rPr sz="3850" spc="75" dirty="0">
                <a:latin typeface="Arial"/>
                <a:cs typeface="Arial"/>
              </a:rPr>
              <a:t>Success</a:t>
            </a:r>
            <a:r>
              <a:rPr sz="3850" spc="-465" dirty="0">
                <a:latin typeface="Arial"/>
                <a:cs typeface="Arial"/>
              </a:rPr>
              <a:t> </a:t>
            </a:r>
            <a:r>
              <a:rPr sz="3850" spc="-5" dirty="0">
                <a:latin typeface="Arial"/>
                <a:cs typeface="Arial"/>
              </a:rPr>
              <a:t>Rate.</a:t>
            </a:r>
            <a:endParaRPr sz="38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92932" y="2513394"/>
            <a:ext cx="7851798" cy="7748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6895" y="1061078"/>
            <a:ext cx="11619792" cy="1761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latin typeface="Arial Unicode MS"/>
                <a:cs typeface="Arial Unicode MS"/>
              </a:rPr>
              <a:t>Explanation:</a:t>
            </a:r>
            <a:endParaRPr sz="2550" dirty="0">
              <a:latin typeface="Arial Unicode MS"/>
              <a:cs typeface="Arial Unicode MS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latin typeface="Arial"/>
                <a:cs typeface="Arial"/>
              </a:rPr>
              <a:t>From </a:t>
            </a:r>
            <a:r>
              <a:rPr sz="2300" spc="95" dirty="0">
                <a:latin typeface="Arial"/>
                <a:cs typeface="Arial"/>
              </a:rPr>
              <a:t>the </a:t>
            </a:r>
            <a:r>
              <a:rPr sz="2300" spc="35" dirty="0">
                <a:latin typeface="Arial"/>
                <a:cs typeface="Arial"/>
              </a:rPr>
              <a:t>visual </a:t>
            </a:r>
            <a:r>
              <a:rPr sz="2300" spc="15" dirty="0">
                <a:latin typeface="Arial"/>
                <a:cs typeface="Arial"/>
              </a:rPr>
              <a:t>analysis </a:t>
            </a:r>
            <a:r>
              <a:rPr sz="2300" spc="130" dirty="0">
                <a:latin typeface="Arial"/>
                <a:cs typeface="Arial"/>
              </a:rPr>
              <a:t>of </a:t>
            </a:r>
            <a:r>
              <a:rPr sz="2300" spc="95" dirty="0">
                <a:latin typeface="Arial"/>
                <a:cs typeface="Arial"/>
              </a:rPr>
              <a:t>the </a:t>
            </a:r>
            <a:r>
              <a:rPr sz="2300" spc="75" dirty="0">
                <a:latin typeface="Arial"/>
                <a:cs typeface="Arial"/>
              </a:rPr>
              <a:t>launch  </a:t>
            </a:r>
            <a:r>
              <a:rPr sz="2300" spc="55" dirty="0">
                <a:latin typeface="Arial"/>
                <a:cs typeface="Arial"/>
              </a:rPr>
              <a:t>site </a:t>
            </a:r>
            <a:r>
              <a:rPr sz="2300" spc="-90" dirty="0">
                <a:latin typeface="Arial"/>
                <a:cs typeface="Arial"/>
              </a:rPr>
              <a:t>KSC </a:t>
            </a:r>
            <a:r>
              <a:rPr sz="2300" spc="15" dirty="0">
                <a:latin typeface="Arial"/>
                <a:cs typeface="Arial"/>
              </a:rPr>
              <a:t>LC-39A </a:t>
            </a:r>
            <a:r>
              <a:rPr sz="2300" spc="80" dirty="0">
                <a:latin typeface="Arial"/>
                <a:cs typeface="Arial"/>
              </a:rPr>
              <a:t>we </a:t>
            </a:r>
            <a:r>
              <a:rPr sz="2300" spc="70" dirty="0">
                <a:latin typeface="Arial"/>
                <a:cs typeface="Arial"/>
              </a:rPr>
              <a:t>can </a:t>
            </a:r>
            <a:r>
              <a:rPr sz="2300" spc="65" dirty="0">
                <a:latin typeface="Arial"/>
                <a:cs typeface="Arial"/>
              </a:rPr>
              <a:t>clearly</a:t>
            </a:r>
            <a:r>
              <a:rPr sz="2300" spc="-4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see </a:t>
            </a:r>
            <a:r>
              <a:rPr sz="2300" spc="100" dirty="0">
                <a:latin typeface="Arial"/>
                <a:cs typeface="Arial"/>
              </a:rPr>
              <a:t>that  </a:t>
            </a:r>
            <a:r>
              <a:rPr sz="2300" spc="125" dirty="0">
                <a:latin typeface="Arial"/>
                <a:cs typeface="Arial"/>
              </a:rPr>
              <a:t>it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15" dirty="0">
                <a:latin typeface="Arial"/>
                <a:cs typeface="Arial"/>
              </a:rPr>
              <a:t>is: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 </a:t>
            </a:r>
            <a:r>
              <a:rPr sz="2300" spc="60" dirty="0">
                <a:latin typeface="Arial"/>
                <a:cs typeface="Arial"/>
              </a:rPr>
              <a:t>close </a:t>
            </a:r>
            <a:r>
              <a:rPr sz="2300" spc="140" dirty="0">
                <a:latin typeface="Arial"/>
                <a:cs typeface="Arial"/>
              </a:rPr>
              <a:t>to </a:t>
            </a:r>
            <a:r>
              <a:rPr sz="2300" spc="45" dirty="0">
                <a:latin typeface="Arial"/>
                <a:cs typeface="Arial"/>
              </a:rPr>
              <a:t>railway</a:t>
            </a:r>
            <a:r>
              <a:rPr sz="2300" spc="-380" dirty="0">
                <a:latin typeface="Arial"/>
                <a:cs typeface="Arial"/>
              </a:rPr>
              <a:t> </a:t>
            </a:r>
            <a:r>
              <a:rPr sz="2300" spc="-55" dirty="0">
                <a:latin typeface="Arial"/>
                <a:cs typeface="Arial"/>
              </a:rPr>
              <a:t>(15.23 </a:t>
            </a:r>
            <a:r>
              <a:rPr sz="2300" spc="60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 </a:t>
            </a:r>
            <a:r>
              <a:rPr sz="2300" spc="60" dirty="0">
                <a:latin typeface="Arial"/>
                <a:cs typeface="Arial"/>
              </a:rPr>
              <a:t>close </a:t>
            </a:r>
            <a:r>
              <a:rPr sz="2300" spc="140" dirty="0">
                <a:latin typeface="Arial"/>
                <a:cs typeface="Arial"/>
              </a:rPr>
              <a:t>to </a:t>
            </a:r>
            <a:r>
              <a:rPr sz="2300" spc="70" dirty="0">
                <a:latin typeface="Arial"/>
                <a:cs typeface="Arial"/>
              </a:rPr>
              <a:t>highway</a:t>
            </a:r>
            <a:r>
              <a:rPr sz="2300" spc="-450" dirty="0">
                <a:latin typeface="Arial"/>
                <a:cs typeface="Arial"/>
              </a:rPr>
              <a:t> </a:t>
            </a:r>
            <a:r>
              <a:rPr sz="2300" spc="35" dirty="0">
                <a:latin typeface="Arial"/>
                <a:cs typeface="Arial"/>
              </a:rPr>
              <a:t>(20.28 </a:t>
            </a:r>
            <a:r>
              <a:rPr sz="2300" spc="60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 </a:t>
            </a:r>
            <a:r>
              <a:rPr sz="2300" spc="60" dirty="0">
                <a:latin typeface="Arial"/>
                <a:cs typeface="Arial"/>
              </a:rPr>
              <a:t>close </a:t>
            </a:r>
            <a:r>
              <a:rPr sz="2300" spc="140" dirty="0">
                <a:latin typeface="Arial"/>
                <a:cs typeface="Arial"/>
              </a:rPr>
              <a:t>to </a:t>
            </a:r>
            <a:r>
              <a:rPr sz="2300" spc="65" dirty="0">
                <a:latin typeface="Arial"/>
                <a:cs typeface="Arial"/>
              </a:rPr>
              <a:t>coastline</a:t>
            </a:r>
            <a:r>
              <a:rPr sz="2300" spc="-38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(14.99 </a:t>
            </a:r>
            <a:r>
              <a:rPr sz="2300" spc="60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latin typeface="Arial"/>
                <a:cs typeface="Arial"/>
              </a:rPr>
              <a:t>Also </a:t>
            </a:r>
            <a:r>
              <a:rPr sz="2300" spc="95" dirty="0">
                <a:latin typeface="Arial"/>
                <a:cs typeface="Arial"/>
              </a:rPr>
              <a:t>the </a:t>
            </a:r>
            <a:r>
              <a:rPr sz="2300" spc="75" dirty="0">
                <a:latin typeface="Arial"/>
                <a:cs typeface="Arial"/>
              </a:rPr>
              <a:t>launch </a:t>
            </a:r>
            <a:r>
              <a:rPr sz="2300" spc="55" dirty="0">
                <a:latin typeface="Arial"/>
                <a:cs typeface="Arial"/>
              </a:rPr>
              <a:t>site </a:t>
            </a:r>
            <a:r>
              <a:rPr sz="2300" spc="-90" dirty="0">
                <a:latin typeface="Arial"/>
                <a:cs typeface="Arial"/>
              </a:rPr>
              <a:t>KSC </a:t>
            </a:r>
            <a:r>
              <a:rPr sz="2300" spc="15" dirty="0">
                <a:latin typeface="Arial"/>
                <a:cs typeface="Arial"/>
              </a:rPr>
              <a:t>LC-39A</a:t>
            </a:r>
            <a:r>
              <a:rPr sz="2300" spc="-409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is  </a:t>
            </a:r>
            <a:r>
              <a:rPr sz="2300" spc="50" dirty="0">
                <a:latin typeface="Arial"/>
                <a:cs typeface="Arial"/>
              </a:rPr>
              <a:t>relative </a:t>
            </a:r>
            <a:r>
              <a:rPr sz="2300" spc="60" dirty="0">
                <a:latin typeface="Arial"/>
                <a:cs typeface="Arial"/>
              </a:rPr>
              <a:t>close </a:t>
            </a:r>
            <a:r>
              <a:rPr sz="2300" spc="140" dirty="0">
                <a:latin typeface="Arial"/>
                <a:cs typeface="Arial"/>
              </a:rPr>
              <a:t>to </a:t>
            </a:r>
            <a:r>
              <a:rPr sz="2300" spc="65" dirty="0">
                <a:latin typeface="Arial"/>
                <a:cs typeface="Arial"/>
              </a:rPr>
              <a:t>its closest </a:t>
            </a:r>
            <a:r>
              <a:rPr sz="2300" spc="114" dirty="0">
                <a:latin typeface="Arial"/>
                <a:cs typeface="Arial"/>
              </a:rPr>
              <a:t>city  </a:t>
            </a:r>
            <a:r>
              <a:rPr sz="2300" spc="45" dirty="0">
                <a:latin typeface="Arial"/>
                <a:cs typeface="Arial"/>
              </a:rPr>
              <a:t>Titusville </a:t>
            </a:r>
            <a:r>
              <a:rPr sz="2300" spc="-45" dirty="0">
                <a:latin typeface="Arial"/>
                <a:cs typeface="Arial"/>
              </a:rPr>
              <a:t>(16.32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45" dirty="0">
                <a:latin typeface="Arial"/>
                <a:cs typeface="Arial"/>
              </a:rPr>
              <a:t>km).</a:t>
            </a:r>
            <a:endParaRPr sz="2300" dirty="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5" dirty="0">
                <a:latin typeface="Arial"/>
                <a:cs typeface="Arial"/>
              </a:rPr>
              <a:t>Failed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rocket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with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its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high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speed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can  </a:t>
            </a:r>
            <a:r>
              <a:rPr sz="2300" spc="75" dirty="0">
                <a:latin typeface="Arial"/>
                <a:cs typeface="Arial"/>
              </a:rPr>
              <a:t>cover </a:t>
            </a:r>
            <a:r>
              <a:rPr sz="2300" spc="60" dirty="0">
                <a:latin typeface="Arial"/>
                <a:cs typeface="Arial"/>
              </a:rPr>
              <a:t>distances </a:t>
            </a:r>
            <a:r>
              <a:rPr sz="2300" spc="40" dirty="0">
                <a:latin typeface="Arial"/>
                <a:cs typeface="Arial"/>
              </a:rPr>
              <a:t>like </a:t>
            </a:r>
            <a:r>
              <a:rPr sz="2300" spc="-15" dirty="0">
                <a:latin typeface="Arial"/>
                <a:cs typeface="Arial"/>
              </a:rPr>
              <a:t>15-20 </a:t>
            </a:r>
            <a:r>
              <a:rPr sz="2300" spc="100" dirty="0">
                <a:latin typeface="Arial"/>
                <a:cs typeface="Arial"/>
              </a:rPr>
              <a:t>km </a:t>
            </a:r>
            <a:r>
              <a:rPr sz="2300" spc="80" dirty="0">
                <a:latin typeface="Arial"/>
                <a:cs typeface="Arial"/>
              </a:rPr>
              <a:t>in </a:t>
            </a:r>
            <a:r>
              <a:rPr sz="2300" spc="85" dirty="0">
                <a:latin typeface="Arial"/>
                <a:cs typeface="Arial"/>
              </a:rPr>
              <a:t>few  </a:t>
            </a:r>
            <a:r>
              <a:rPr sz="2300" spc="55" dirty="0">
                <a:latin typeface="Arial"/>
                <a:cs typeface="Arial"/>
              </a:rPr>
              <a:t>seconds. </a:t>
            </a:r>
            <a:r>
              <a:rPr sz="2300" spc="85" dirty="0">
                <a:latin typeface="Arial"/>
                <a:cs typeface="Arial"/>
              </a:rPr>
              <a:t>It </a:t>
            </a:r>
            <a:r>
              <a:rPr sz="2300" spc="114" dirty="0">
                <a:latin typeface="Arial"/>
                <a:cs typeface="Arial"/>
              </a:rPr>
              <a:t>could </a:t>
            </a:r>
            <a:r>
              <a:rPr sz="2300" spc="90" dirty="0">
                <a:latin typeface="Arial"/>
                <a:cs typeface="Arial"/>
              </a:rPr>
              <a:t>be </a:t>
            </a:r>
            <a:r>
              <a:rPr sz="2300" spc="85" dirty="0">
                <a:latin typeface="Arial"/>
                <a:cs typeface="Arial"/>
              </a:rPr>
              <a:t>potentially  </a:t>
            </a:r>
            <a:r>
              <a:rPr sz="2300" spc="65" dirty="0">
                <a:latin typeface="Arial"/>
                <a:cs typeface="Arial"/>
              </a:rPr>
              <a:t>dangerous </a:t>
            </a:r>
            <a:r>
              <a:rPr sz="2300" spc="140" dirty="0">
                <a:latin typeface="Arial"/>
                <a:cs typeface="Arial"/>
              </a:rPr>
              <a:t>to </a:t>
            </a:r>
            <a:r>
              <a:rPr sz="2300" spc="100" dirty="0">
                <a:latin typeface="Arial"/>
                <a:cs typeface="Arial"/>
              </a:rPr>
              <a:t>populated</a:t>
            </a:r>
            <a:r>
              <a:rPr sz="2300" spc="-32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areas.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3912" y="3560373"/>
            <a:ext cx="10265283" cy="6701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7609" y="3216236"/>
            <a:ext cx="15901839" cy="2398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1400" y="1055884"/>
            <a:ext cx="4906154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7722" y="3771319"/>
            <a:ext cx="5371564" cy="5361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5" dirty="0">
                <a:solidFill>
                  <a:schemeClr val="tx1"/>
                </a:solidFill>
              </a:rPr>
              <a:t>Project</a:t>
            </a:r>
            <a:r>
              <a:rPr sz="3050" spc="-125" dirty="0">
                <a:solidFill>
                  <a:schemeClr val="tx1"/>
                </a:solidFill>
              </a:rPr>
              <a:t> </a:t>
            </a:r>
            <a:r>
              <a:rPr sz="3050" spc="175" dirty="0">
                <a:solidFill>
                  <a:schemeClr val="tx1"/>
                </a:solidFill>
              </a:rPr>
              <a:t>background</a:t>
            </a:r>
            <a:r>
              <a:rPr sz="3050" spc="-125" dirty="0">
                <a:solidFill>
                  <a:schemeClr val="tx1"/>
                </a:solidFill>
              </a:rPr>
              <a:t> </a:t>
            </a:r>
            <a:r>
              <a:rPr sz="3050" spc="140" dirty="0">
                <a:solidFill>
                  <a:schemeClr val="tx1"/>
                </a:solidFill>
              </a:rPr>
              <a:t>and</a:t>
            </a:r>
            <a:r>
              <a:rPr sz="3050" spc="-125" dirty="0">
                <a:solidFill>
                  <a:schemeClr val="tx1"/>
                </a:solidFill>
              </a:rPr>
              <a:t> </a:t>
            </a:r>
            <a:r>
              <a:rPr sz="3050" spc="190" dirty="0">
                <a:solidFill>
                  <a:schemeClr val="tx1"/>
                </a:solidFill>
              </a:rPr>
              <a:t>context</a:t>
            </a:r>
            <a:endParaRPr sz="305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latin typeface="Arial"/>
                <a:cs typeface="Arial"/>
              </a:rPr>
              <a:t>SpaceX </a:t>
            </a:r>
            <a:r>
              <a:rPr sz="2700" spc="25" dirty="0">
                <a:latin typeface="Arial"/>
                <a:cs typeface="Arial"/>
              </a:rPr>
              <a:t>is </a:t>
            </a:r>
            <a:r>
              <a:rPr sz="2700" spc="130" dirty="0">
                <a:latin typeface="Arial"/>
                <a:cs typeface="Arial"/>
              </a:rPr>
              <a:t>the </a:t>
            </a:r>
            <a:r>
              <a:rPr sz="2700" spc="140" dirty="0">
                <a:latin typeface="Arial"/>
                <a:cs typeface="Arial"/>
              </a:rPr>
              <a:t>most </a:t>
            </a:r>
            <a:r>
              <a:rPr sz="2700" spc="85" dirty="0">
                <a:latin typeface="Arial"/>
                <a:cs typeface="Arial"/>
              </a:rPr>
              <a:t>successful </a:t>
            </a:r>
            <a:r>
              <a:rPr sz="2700" spc="135" dirty="0">
                <a:latin typeface="Arial"/>
                <a:cs typeface="Arial"/>
              </a:rPr>
              <a:t>company </a:t>
            </a:r>
            <a:r>
              <a:rPr sz="2700" spc="170" dirty="0">
                <a:latin typeface="Arial"/>
                <a:cs typeface="Arial"/>
              </a:rPr>
              <a:t>of </a:t>
            </a:r>
            <a:r>
              <a:rPr sz="2700" spc="130" dirty="0">
                <a:latin typeface="Arial"/>
                <a:cs typeface="Arial"/>
              </a:rPr>
              <a:t>the commercial </a:t>
            </a:r>
            <a:r>
              <a:rPr sz="2700" spc="80" dirty="0">
                <a:latin typeface="Arial"/>
                <a:cs typeface="Arial"/>
              </a:rPr>
              <a:t>space  </a:t>
            </a:r>
            <a:r>
              <a:rPr sz="2700" spc="55" dirty="0">
                <a:latin typeface="Arial"/>
                <a:cs typeface="Arial"/>
              </a:rPr>
              <a:t>age,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making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space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travel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95" dirty="0">
                <a:latin typeface="Arial"/>
                <a:cs typeface="Arial"/>
              </a:rPr>
              <a:t>affordable.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2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company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70" dirty="0">
                <a:latin typeface="Arial"/>
                <a:cs typeface="Arial"/>
              </a:rPr>
              <a:t>advertises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55" dirty="0">
                <a:latin typeface="Arial"/>
                <a:cs typeface="Arial"/>
              </a:rPr>
              <a:t>Falcon  </a:t>
            </a:r>
            <a:r>
              <a:rPr sz="2700" spc="190" dirty="0">
                <a:latin typeface="Arial"/>
                <a:cs typeface="Arial"/>
              </a:rPr>
              <a:t>9 </a:t>
            </a:r>
            <a:r>
              <a:rPr sz="2700" spc="114" dirty="0">
                <a:latin typeface="Arial"/>
                <a:cs typeface="Arial"/>
              </a:rPr>
              <a:t>rocket </a:t>
            </a:r>
            <a:r>
              <a:rPr sz="2700" spc="85" dirty="0">
                <a:latin typeface="Arial"/>
                <a:cs typeface="Arial"/>
              </a:rPr>
              <a:t>launches </a:t>
            </a:r>
            <a:r>
              <a:rPr sz="2700" spc="135" dirty="0">
                <a:latin typeface="Arial"/>
                <a:cs typeface="Arial"/>
              </a:rPr>
              <a:t>on </a:t>
            </a:r>
            <a:r>
              <a:rPr sz="2700" spc="90" dirty="0">
                <a:latin typeface="Arial"/>
                <a:cs typeface="Arial"/>
              </a:rPr>
              <a:t>its </a:t>
            </a:r>
            <a:r>
              <a:rPr sz="2700" spc="95" dirty="0">
                <a:latin typeface="Arial"/>
                <a:cs typeface="Arial"/>
              </a:rPr>
              <a:t>website, </a:t>
            </a:r>
            <a:r>
              <a:rPr sz="2700" spc="165" dirty="0">
                <a:latin typeface="Arial"/>
                <a:cs typeface="Arial"/>
              </a:rPr>
              <a:t>with </a:t>
            </a:r>
            <a:r>
              <a:rPr sz="2700" spc="-30" dirty="0">
                <a:latin typeface="Arial"/>
                <a:cs typeface="Arial"/>
              </a:rPr>
              <a:t>a </a:t>
            </a:r>
            <a:r>
              <a:rPr sz="2700" spc="130" dirty="0">
                <a:latin typeface="Arial"/>
                <a:cs typeface="Arial"/>
              </a:rPr>
              <a:t>cost </a:t>
            </a:r>
            <a:r>
              <a:rPr sz="2700" spc="170" dirty="0">
                <a:latin typeface="Arial"/>
                <a:cs typeface="Arial"/>
              </a:rPr>
              <a:t>of </a:t>
            </a:r>
            <a:r>
              <a:rPr sz="2700" spc="95" dirty="0">
                <a:latin typeface="Arial"/>
                <a:cs typeface="Arial"/>
              </a:rPr>
              <a:t>62 </a:t>
            </a:r>
            <a:r>
              <a:rPr sz="2700" spc="125" dirty="0">
                <a:latin typeface="Arial"/>
                <a:cs typeface="Arial"/>
              </a:rPr>
              <a:t>million </a:t>
            </a:r>
            <a:r>
              <a:rPr sz="2700" spc="80" dirty="0">
                <a:latin typeface="Arial"/>
                <a:cs typeface="Arial"/>
              </a:rPr>
              <a:t>dollars;  </a:t>
            </a:r>
            <a:r>
              <a:rPr sz="2700" spc="135" dirty="0">
                <a:latin typeface="Arial"/>
                <a:cs typeface="Arial"/>
              </a:rPr>
              <a:t>other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providers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cost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upward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of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45" dirty="0">
                <a:latin typeface="Arial"/>
                <a:cs typeface="Arial"/>
              </a:rPr>
              <a:t>165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million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dollars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each,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much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of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  </a:t>
            </a:r>
            <a:r>
              <a:rPr sz="2700" spc="55" dirty="0">
                <a:latin typeface="Arial"/>
                <a:cs typeface="Arial"/>
              </a:rPr>
              <a:t>savings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25" dirty="0">
                <a:latin typeface="Arial"/>
                <a:cs typeface="Arial"/>
              </a:rPr>
              <a:t>is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because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55" dirty="0">
                <a:latin typeface="Arial"/>
                <a:cs typeface="Arial"/>
              </a:rPr>
              <a:t>SpaceX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can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50" dirty="0">
                <a:latin typeface="Arial"/>
                <a:cs typeface="Arial"/>
              </a:rPr>
              <a:t>reuse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first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70" dirty="0">
                <a:latin typeface="Arial"/>
                <a:cs typeface="Arial"/>
              </a:rPr>
              <a:t>stage.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Therefore,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45" dirty="0">
                <a:latin typeface="Arial"/>
                <a:cs typeface="Arial"/>
              </a:rPr>
              <a:t>if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we  </a:t>
            </a:r>
            <a:r>
              <a:rPr sz="2700" spc="100" dirty="0">
                <a:latin typeface="Arial"/>
                <a:cs typeface="Arial"/>
              </a:rPr>
              <a:t>can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determine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45" dirty="0">
                <a:latin typeface="Arial"/>
                <a:cs typeface="Arial"/>
              </a:rPr>
              <a:t>if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first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stage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will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land,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we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can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determine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cost  </a:t>
            </a:r>
            <a:r>
              <a:rPr sz="2700" spc="170" dirty="0">
                <a:latin typeface="Arial"/>
                <a:cs typeface="Arial"/>
              </a:rPr>
              <a:t>of </a:t>
            </a:r>
            <a:r>
              <a:rPr sz="2700" spc="-30" dirty="0">
                <a:latin typeface="Arial"/>
                <a:cs typeface="Arial"/>
              </a:rPr>
              <a:t>a </a:t>
            </a:r>
            <a:r>
              <a:rPr sz="2700" spc="95" dirty="0">
                <a:latin typeface="Arial"/>
                <a:cs typeface="Arial"/>
              </a:rPr>
              <a:t>launch. </a:t>
            </a:r>
            <a:r>
              <a:rPr sz="2700" spc="15" dirty="0">
                <a:latin typeface="Arial"/>
                <a:cs typeface="Arial"/>
              </a:rPr>
              <a:t>Based </a:t>
            </a:r>
            <a:r>
              <a:rPr sz="2700" spc="135" dirty="0">
                <a:latin typeface="Arial"/>
                <a:cs typeface="Arial"/>
              </a:rPr>
              <a:t>on </a:t>
            </a:r>
            <a:r>
              <a:rPr sz="2700" spc="155" dirty="0">
                <a:latin typeface="Arial"/>
                <a:cs typeface="Arial"/>
              </a:rPr>
              <a:t>public </a:t>
            </a:r>
            <a:r>
              <a:rPr sz="2700" spc="130" dirty="0">
                <a:latin typeface="Arial"/>
                <a:cs typeface="Arial"/>
              </a:rPr>
              <a:t>information </a:t>
            </a:r>
            <a:r>
              <a:rPr sz="2700" spc="100" dirty="0">
                <a:latin typeface="Arial"/>
                <a:cs typeface="Arial"/>
              </a:rPr>
              <a:t>and </a:t>
            </a:r>
            <a:r>
              <a:rPr sz="2700" spc="114" dirty="0">
                <a:latin typeface="Arial"/>
                <a:cs typeface="Arial"/>
              </a:rPr>
              <a:t>machine </a:t>
            </a:r>
            <a:r>
              <a:rPr sz="2700" spc="100" dirty="0">
                <a:latin typeface="Arial"/>
                <a:cs typeface="Arial"/>
              </a:rPr>
              <a:t>learning  models,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we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35" dirty="0">
                <a:latin typeface="Arial"/>
                <a:cs typeface="Arial"/>
              </a:rPr>
              <a:t>are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55" dirty="0">
                <a:latin typeface="Arial"/>
                <a:cs typeface="Arial"/>
              </a:rPr>
              <a:t>going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80" dirty="0">
                <a:latin typeface="Arial"/>
                <a:cs typeface="Arial"/>
              </a:rPr>
              <a:t>to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50" dirty="0">
                <a:latin typeface="Arial"/>
                <a:cs typeface="Arial"/>
              </a:rPr>
              <a:t>predict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45" dirty="0">
                <a:latin typeface="Arial"/>
                <a:cs typeface="Arial"/>
              </a:rPr>
              <a:t>if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55" dirty="0">
                <a:latin typeface="Arial"/>
                <a:cs typeface="Arial"/>
              </a:rPr>
              <a:t>SpaceX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will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50" dirty="0">
                <a:latin typeface="Arial"/>
                <a:cs typeface="Arial"/>
              </a:rPr>
              <a:t>reuse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first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70" dirty="0">
                <a:latin typeface="Arial"/>
                <a:cs typeface="Arial"/>
              </a:rPr>
              <a:t>stage.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30" dirty="0">
                <a:latin typeface="Arial Unicode MS"/>
                <a:cs typeface="Arial Unicode MS"/>
              </a:rPr>
              <a:t>Questions</a:t>
            </a:r>
            <a:r>
              <a:rPr sz="3050" spc="-125" dirty="0">
                <a:latin typeface="Arial Unicode MS"/>
                <a:cs typeface="Arial Unicode MS"/>
              </a:rPr>
              <a:t> </a:t>
            </a:r>
            <a:r>
              <a:rPr sz="3050" spc="229" dirty="0">
                <a:latin typeface="Arial Unicode MS"/>
                <a:cs typeface="Arial Unicode MS"/>
              </a:rPr>
              <a:t>to</a:t>
            </a:r>
            <a:r>
              <a:rPr sz="3050" spc="-120" dirty="0">
                <a:latin typeface="Arial Unicode MS"/>
                <a:cs typeface="Arial Unicode MS"/>
              </a:rPr>
              <a:t> </a:t>
            </a:r>
            <a:r>
              <a:rPr sz="3050" spc="165" dirty="0">
                <a:latin typeface="Arial Unicode MS"/>
                <a:cs typeface="Arial Unicode MS"/>
              </a:rPr>
              <a:t>be</a:t>
            </a:r>
            <a:r>
              <a:rPr sz="3050" spc="-120" dirty="0">
                <a:latin typeface="Arial Unicode MS"/>
                <a:cs typeface="Arial Unicode MS"/>
              </a:rPr>
              <a:t> </a:t>
            </a:r>
            <a:r>
              <a:rPr sz="3050" spc="120" dirty="0">
                <a:latin typeface="Arial Unicode MS"/>
                <a:cs typeface="Arial Unicode MS"/>
              </a:rPr>
              <a:t>answered</a:t>
            </a:r>
            <a:endParaRPr sz="3050" dirty="0">
              <a:latin typeface="Arial Unicode MS"/>
              <a:cs typeface="Arial Unicode MS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latin typeface="Arial"/>
                <a:cs typeface="Arial"/>
              </a:rPr>
              <a:t>How</a:t>
            </a:r>
            <a:r>
              <a:rPr sz="2700" spc="-35" dirty="0">
                <a:latin typeface="Arial"/>
                <a:cs typeface="Arial"/>
              </a:rPr>
              <a:t> </a:t>
            </a:r>
            <a:r>
              <a:rPr sz="2700" spc="175" dirty="0">
                <a:latin typeface="Arial"/>
                <a:cs typeface="Arial"/>
              </a:rPr>
              <a:t>do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variables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such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as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payload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30" dirty="0">
                <a:latin typeface="Arial"/>
                <a:cs typeface="Arial"/>
              </a:rPr>
              <a:t>mass,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launch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site,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45" dirty="0">
                <a:latin typeface="Arial"/>
                <a:cs typeface="Arial"/>
              </a:rPr>
              <a:t>number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of</a:t>
            </a:r>
            <a:endParaRPr sz="2700" dirty="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110" dirty="0">
                <a:latin typeface="Arial"/>
                <a:cs typeface="Arial"/>
              </a:rPr>
              <a:t>flights,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and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orbits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affect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success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of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first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stage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landing?</a:t>
            </a:r>
            <a:endParaRPr sz="2700" dirty="0">
              <a:latin typeface="Arial"/>
              <a:cs typeface="Arial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latin typeface="Arial"/>
                <a:cs typeface="Arial"/>
              </a:rPr>
              <a:t>Does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rate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70" dirty="0">
                <a:latin typeface="Arial"/>
                <a:cs typeface="Arial"/>
              </a:rPr>
              <a:t>of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successful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landings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increase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over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15" dirty="0">
                <a:latin typeface="Arial"/>
                <a:cs typeface="Arial"/>
              </a:rPr>
              <a:t>years?</a:t>
            </a:r>
            <a:endParaRPr sz="2700" dirty="0">
              <a:latin typeface="Arial"/>
              <a:cs typeface="Arial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latin typeface="Arial"/>
                <a:cs typeface="Arial"/>
              </a:rPr>
              <a:t>What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25" dirty="0">
                <a:latin typeface="Arial"/>
                <a:cs typeface="Arial"/>
              </a:rPr>
              <a:t>is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the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best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algorithm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that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can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be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used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for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binary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classification  </a:t>
            </a:r>
            <a:r>
              <a:rPr sz="2700" spc="110" dirty="0">
                <a:latin typeface="Arial"/>
                <a:cs typeface="Arial"/>
              </a:rPr>
              <a:t>in </a:t>
            </a:r>
            <a:r>
              <a:rPr sz="2700" spc="100" dirty="0">
                <a:latin typeface="Arial"/>
                <a:cs typeface="Arial"/>
              </a:rPr>
              <a:t>this</a:t>
            </a:r>
            <a:r>
              <a:rPr sz="2700" spc="-17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case?</a:t>
            </a:r>
            <a:endParaRPr sz="2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9809" y="1050606"/>
            <a:ext cx="13173965" cy="683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5" dirty="0">
                <a:latin typeface="Arial Unicode MS"/>
                <a:cs typeface="Arial Unicode MS"/>
              </a:rPr>
              <a:t>Explanation:</a:t>
            </a:r>
            <a:endParaRPr sz="3800">
              <a:latin typeface="Arial Unicode MS"/>
              <a:cs typeface="Arial Unicode MS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chart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clearly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75" dirty="0">
                <a:latin typeface="Arial"/>
                <a:cs typeface="Arial"/>
              </a:rPr>
              <a:t>shows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that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85" dirty="0">
                <a:latin typeface="Arial"/>
                <a:cs typeface="Arial"/>
              </a:rPr>
              <a:t>from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all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sites,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25" dirty="0">
                <a:latin typeface="Arial"/>
                <a:cs typeface="Arial"/>
              </a:rPr>
              <a:t>KSC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LC-39A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5" dirty="0">
                <a:latin typeface="Arial"/>
                <a:cs typeface="Arial"/>
              </a:rPr>
              <a:t>has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5" dirty="0">
                <a:latin typeface="Arial"/>
                <a:cs typeface="Arial"/>
              </a:rPr>
              <a:t>most  </a:t>
            </a:r>
            <a:r>
              <a:rPr sz="3400" spc="90" dirty="0">
                <a:latin typeface="Arial"/>
                <a:cs typeface="Arial"/>
              </a:rPr>
              <a:t>successful</a:t>
            </a:r>
            <a:r>
              <a:rPr sz="3400" spc="-50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5625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792" y="1055883"/>
            <a:ext cx="17835603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5" dirty="0">
                <a:latin typeface="Arial Unicode MS"/>
                <a:cs typeface="Arial Unicode MS"/>
              </a:rPr>
              <a:t>Explanation:</a:t>
            </a:r>
            <a:endParaRPr sz="3800">
              <a:latin typeface="Arial Unicode MS"/>
              <a:cs typeface="Arial Unicode MS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latin typeface="Arial"/>
                <a:cs typeface="Arial"/>
              </a:rPr>
              <a:t>KSC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LC-39A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5" dirty="0">
                <a:latin typeface="Arial"/>
                <a:cs typeface="Arial"/>
              </a:rPr>
              <a:t>has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the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highest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20" dirty="0">
                <a:latin typeface="Arial"/>
                <a:cs typeface="Arial"/>
              </a:rPr>
              <a:t>launch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success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95" dirty="0">
                <a:latin typeface="Arial"/>
                <a:cs typeface="Arial"/>
              </a:rPr>
              <a:t>rate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(76.9%)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90" dirty="0">
                <a:latin typeface="Arial"/>
                <a:cs typeface="Arial"/>
              </a:rPr>
              <a:t>with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55" dirty="0">
                <a:latin typeface="Arial"/>
                <a:cs typeface="Arial"/>
              </a:rPr>
              <a:t>10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successful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10" dirty="0">
                <a:latin typeface="Arial"/>
                <a:cs typeface="Arial"/>
              </a:rPr>
              <a:t>and  </a:t>
            </a:r>
            <a:r>
              <a:rPr sz="3400" spc="130" dirty="0">
                <a:latin typeface="Arial"/>
                <a:cs typeface="Arial"/>
              </a:rPr>
              <a:t>only </a:t>
            </a:r>
            <a:r>
              <a:rPr sz="3400" spc="160" dirty="0">
                <a:latin typeface="Arial"/>
                <a:cs typeface="Arial"/>
              </a:rPr>
              <a:t>3 </a:t>
            </a:r>
            <a:r>
              <a:rPr sz="3400" spc="105" dirty="0">
                <a:latin typeface="Arial"/>
                <a:cs typeface="Arial"/>
              </a:rPr>
              <a:t>failed</a:t>
            </a:r>
            <a:r>
              <a:rPr sz="3400" spc="-430" dirty="0">
                <a:latin typeface="Arial"/>
                <a:cs typeface="Arial"/>
              </a:rPr>
              <a:t> </a:t>
            </a:r>
            <a:r>
              <a:rPr sz="3400" spc="95" dirty="0"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513012"/>
            <a:ext cx="17800505" cy="5625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445" y="1068126"/>
            <a:ext cx="17757308" cy="813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4250" y="3323244"/>
            <a:ext cx="5213470" cy="1129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>
                <a:solidFill>
                  <a:schemeClr val="tx1"/>
                </a:solidFill>
              </a:rPr>
              <a:t>E</a:t>
            </a:r>
            <a:r>
              <a:rPr spc="165" dirty="0">
                <a:solidFill>
                  <a:schemeClr val="tx1"/>
                </a:solidFill>
              </a:rPr>
              <a:t>xplan</a:t>
            </a:r>
            <a:r>
              <a:rPr spc="190" dirty="0">
                <a:solidFill>
                  <a:schemeClr val="tx1"/>
                </a:solidFill>
              </a:rPr>
              <a:t>a</a:t>
            </a:r>
            <a:r>
              <a:rPr spc="235" dirty="0">
                <a:solidFill>
                  <a:schemeClr val="tx1"/>
                </a:solidFill>
              </a:rPr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latin typeface="Arial"/>
                <a:cs typeface="Arial"/>
              </a:rPr>
              <a:t>The </a:t>
            </a:r>
            <a:r>
              <a:rPr sz="3950" spc="135" dirty="0">
                <a:latin typeface="Arial"/>
                <a:cs typeface="Arial"/>
              </a:rPr>
              <a:t>charts </a:t>
            </a:r>
            <a:r>
              <a:rPr sz="3950" spc="130" dirty="0">
                <a:latin typeface="Arial"/>
                <a:cs typeface="Arial"/>
              </a:rPr>
              <a:t>show  </a:t>
            </a:r>
            <a:r>
              <a:rPr sz="3950" spc="180" dirty="0">
                <a:latin typeface="Arial"/>
                <a:cs typeface="Arial"/>
              </a:rPr>
              <a:t>that </a:t>
            </a:r>
            <a:r>
              <a:rPr sz="3950" spc="95" dirty="0">
                <a:latin typeface="Arial"/>
                <a:cs typeface="Arial"/>
              </a:rPr>
              <a:t>payloads  </a:t>
            </a:r>
            <a:r>
              <a:rPr sz="3950" spc="165" dirty="0">
                <a:latin typeface="Arial"/>
                <a:cs typeface="Arial"/>
              </a:rPr>
              <a:t>between </a:t>
            </a:r>
            <a:r>
              <a:rPr sz="3950" spc="365" dirty="0">
                <a:latin typeface="Arial"/>
                <a:cs typeface="Arial"/>
              </a:rPr>
              <a:t>2000  </a:t>
            </a:r>
            <a:r>
              <a:rPr sz="3950" spc="130" dirty="0">
                <a:latin typeface="Arial"/>
                <a:cs typeface="Arial"/>
              </a:rPr>
              <a:t>and </a:t>
            </a:r>
            <a:r>
              <a:rPr sz="3950" spc="295" dirty="0">
                <a:latin typeface="Arial"/>
                <a:cs typeface="Arial"/>
              </a:rPr>
              <a:t>5500 </a:t>
            </a:r>
            <a:r>
              <a:rPr sz="3950" spc="155" dirty="0">
                <a:latin typeface="Arial"/>
                <a:cs typeface="Arial"/>
              </a:rPr>
              <a:t>kg</a:t>
            </a:r>
            <a:r>
              <a:rPr sz="3950" spc="-640" dirty="0">
                <a:latin typeface="Arial"/>
                <a:cs typeface="Arial"/>
              </a:rPr>
              <a:t> </a:t>
            </a:r>
            <a:r>
              <a:rPr sz="3950" spc="40" dirty="0">
                <a:latin typeface="Arial"/>
                <a:cs typeface="Arial"/>
              </a:rPr>
              <a:t>have  </a:t>
            </a:r>
            <a:r>
              <a:rPr sz="3950" spc="175" dirty="0">
                <a:latin typeface="Arial"/>
                <a:cs typeface="Arial"/>
              </a:rPr>
              <a:t>the </a:t>
            </a:r>
            <a:r>
              <a:rPr sz="3950" spc="150" dirty="0">
                <a:latin typeface="Arial"/>
                <a:cs typeface="Arial"/>
              </a:rPr>
              <a:t>highest  </a:t>
            </a:r>
            <a:r>
              <a:rPr sz="3950" spc="75" dirty="0">
                <a:latin typeface="Arial"/>
                <a:cs typeface="Arial"/>
              </a:rPr>
              <a:t>success</a:t>
            </a:r>
            <a:r>
              <a:rPr sz="3950" spc="-6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rate.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57873" y="2515543"/>
            <a:ext cx="10820759" cy="3874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7873" y="6493710"/>
            <a:ext cx="10819984" cy="3869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7156" y="3216236"/>
            <a:ext cx="10145743" cy="256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3605" y="1050607"/>
            <a:ext cx="9346144" cy="83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30" dirty="0">
                <a:latin typeface="Arial Unicode MS"/>
                <a:cs typeface="Arial Unicode MS"/>
              </a:rPr>
              <a:t>Explanation:</a:t>
            </a:r>
            <a:endParaRPr sz="3350">
              <a:latin typeface="Arial Unicode MS"/>
              <a:cs typeface="Arial Unicode MS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latin typeface="Arial"/>
                <a:cs typeface="Arial"/>
              </a:rPr>
              <a:t>Based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35" dirty="0">
                <a:latin typeface="Arial"/>
                <a:cs typeface="Arial"/>
              </a:rPr>
              <a:t>on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60" dirty="0">
                <a:latin typeface="Arial"/>
                <a:cs typeface="Arial"/>
              </a:rPr>
              <a:t>scores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75" dirty="0">
                <a:latin typeface="Arial"/>
                <a:cs typeface="Arial"/>
              </a:rPr>
              <a:t>of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Test </a:t>
            </a:r>
            <a:r>
              <a:rPr sz="3000" spc="40" dirty="0">
                <a:latin typeface="Arial"/>
                <a:cs typeface="Arial"/>
              </a:rPr>
              <a:t>Set,  </a:t>
            </a:r>
            <a:r>
              <a:rPr sz="3000" spc="110" dirty="0">
                <a:latin typeface="Arial"/>
                <a:cs typeface="Arial"/>
              </a:rPr>
              <a:t>we </a:t>
            </a:r>
            <a:r>
              <a:rPr sz="3000" spc="100" dirty="0">
                <a:latin typeface="Arial"/>
                <a:cs typeface="Arial"/>
              </a:rPr>
              <a:t>can </a:t>
            </a:r>
            <a:r>
              <a:rPr sz="3000" spc="170" dirty="0">
                <a:latin typeface="Arial"/>
                <a:cs typeface="Arial"/>
              </a:rPr>
              <a:t>not </a:t>
            </a:r>
            <a:r>
              <a:rPr sz="3000" spc="160" dirty="0">
                <a:latin typeface="Arial"/>
                <a:cs typeface="Arial"/>
              </a:rPr>
              <a:t>confirm </a:t>
            </a:r>
            <a:r>
              <a:rPr sz="3000" spc="155" dirty="0">
                <a:latin typeface="Arial"/>
                <a:cs typeface="Arial"/>
              </a:rPr>
              <a:t>which </a:t>
            </a:r>
            <a:r>
              <a:rPr sz="3000" spc="165" dirty="0">
                <a:latin typeface="Arial"/>
                <a:cs typeface="Arial"/>
              </a:rPr>
              <a:t>method  </a:t>
            </a:r>
            <a:r>
              <a:rPr sz="3000" spc="125" dirty="0">
                <a:latin typeface="Arial"/>
                <a:cs typeface="Arial"/>
              </a:rPr>
              <a:t>performs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latin typeface="Arial"/>
                <a:cs typeface="Arial"/>
              </a:rPr>
              <a:t>Same </a:t>
            </a:r>
            <a:r>
              <a:rPr sz="3000" spc="-40" dirty="0">
                <a:latin typeface="Arial"/>
                <a:cs typeface="Arial"/>
              </a:rPr>
              <a:t>Test </a:t>
            </a:r>
            <a:r>
              <a:rPr sz="3000" spc="50" dirty="0">
                <a:latin typeface="Arial"/>
                <a:cs typeface="Arial"/>
              </a:rPr>
              <a:t>Set </a:t>
            </a:r>
            <a:r>
              <a:rPr sz="3000" spc="60" dirty="0">
                <a:latin typeface="Arial"/>
                <a:cs typeface="Arial"/>
              </a:rPr>
              <a:t>scores </a:t>
            </a:r>
            <a:r>
              <a:rPr sz="3000" spc="75" dirty="0">
                <a:latin typeface="Arial"/>
                <a:cs typeface="Arial"/>
              </a:rPr>
              <a:t>may </a:t>
            </a:r>
            <a:r>
              <a:rPr sz="3000" spc="125" dirty="0">
                <a:latin typeface="Arial"/>
                <a:cs typeface="Arial"/>
              </a:rPr>
              <a:t>be</a:t>
            </a:r>
            <a:r>
              <a:rPr sz="3000" spc="-42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due  </a:t>
            </a:r>
            <a:r>
              <a:rPr sz="3000" spc="190" dirty="0">
                <a:latin typeface="Arial"/>
                <a:cs typeface="Arial"/>
              </a:rPr>
              <a:t>to </a:t>
            </a:r>
            <a:r>
              <a:rPr sz="3000" spc="130" dirty="0">
                <a:latin typeface="Arial"/>
                <a:cs typeface="Arial"/>
              </a:rPr>
              <a:t>the </a:t>
            </a:r>
            <a:r>
              <a:rPr sz="3000" spc="65" dirty="0">
                <a:latin typeface="Arial"/>
                <a:cs typeface="Arial"/>
              </a:rPr>
              <a:t>small </a:t>
            </a:r>
            <a:r>
              <a:rPr sz="3000" spc="114" dirty="0">
                <a:latin typeface="Arial"/>
                <a:cs typeface="Arial"/>
              </a:rPr>
              <a:t>test </a:t>
            </a:r>
            <a:r>
              <a:rPr sz="3000" spc="80" dirty="0">
                <a:latin typeface="Arial"/>
                <a:cs typeface="Arial"/>
              </a:rPr>
              <a:t>sample </a:t>
            </a:r>
            <a:r>
              <a:rPr sz="3000" spc="5" dirty="0">
                <a:latin typeface="Arial"/>
                <a:cs typeface="Arial"/>
              </a:rPr>
              <a:t>size </a:t>
            </a:r>
            <a:r>
              <a:rPr sz="3000" spc="-114" dirty="0">
                <a:latin typeface="Arial"/>
                <a:cs typeface="Arial"/>
              </a:rPr>
              <a:t>(18  </a:t>
            </a:r>
            <a:r>
              <a:rPr sz="3000" spc="45" dirty="0">
                <a:latin typeface="Arial"/>
                <a:cs typeface="Arial"/>
              </a:rPr>
              <a:t>samples). </a:t>
            </a:r>
            <a:r>
              <a:rPr sz="3000" spc="50" dirty="0">
                <a:latin typeface="Arial"/>
                <a:cs typeface="Arial"/>
              </a:rPr>
              <a:t>Therefore, </a:t>
            </a:r>
            <a:r>
              <a:rPr sz="3000" spc="110" dirty="0">
                <a:latin typeface="Arial"/>
                <a:cs typeface="Arial"/>
              </a:rPr>
              <a:t>we </a:t>
            </a:r>
            <a:r>
              <a:rPr sz="3000" spc="120" dirty="0">
                <a:latin typeface="Arial"/>
                <a:cs typeface="Arial"/>
              </a:rPr>
              <a:t>tested</a:t>
            </a:r>
            <a:r>
              <a:rPr sz="3000" spc="-365" dirty="0">
                <a:latin typeface="Arial"/>
                <a:cs typeface="Arial"/>
              </a:rPr>
              <a:t> </a:t>
            </a:r>
            <a:r>
              <a:rPr sz="3000" spc="50" dirty="0">
                <a:latin typeface="Arial"/>
                <a:cs typeface="Arial"/>
              </a:rPr>
              <a:t>all  </a:t>
            </a:r>
            <a:r>
              <a:rPr sz="3000" spc="135" dirty="0">
                <a:latin typeface="Arial"/>
                <a:cs typeface="Arial"/>
              </a:rPr>
              <a:t>methods </a:t>
            </a:r>
            <a:r>
              <a:rPr sz="3000" spc="70" dirty="0">
                <a:latin typeface="Arial"/>
                <a:cs typeface="Arial"/>
              </a:rPr>
              <a:t>based </a:t>
            </a:r>
            <a:r>
              <a:rPr sz="3000" spc="135" dirty="0">
                <a:latin typeface="Arial"/>
                <a:cs typeface="Arial"/>
              </a:rPr>
              <a:t>on </a:t>
            </a:r>
            <a:r>
              <a:rPr sz="3000" spc="130" dirty="0">
                <a:latin typeface="Arial"/>
                <a:cs typeface="Arial"/>
              </a:rPr>
              <a:t>the </a:t>
            </a:r>
            <a:r>
              <a:rPr sz="3000" spc="125" dirty="0">
                <a:latin typeface="Arial"/>
                <a:cs typeface="Arial"/>
              </a:rPr>
              <a:t>whole  </a:t>
            </a:r>
            <a:r>
              <a:rPr sz="3000" spc="40" dirty="0"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latin typeface="Arial"/>
                <a:cs typeface="Arial"/>
              </a:rPr>
              <a:t>The </a:t>
            </a:r>
            <a:r>
              <a:rPr sz="3000" spc="60" dirty="0">
                <a:latin typeface="Arial"/>
                <a:cs typeface="Arial"/>
              </a:rPr>
              <a:t>scores </a:t>
            </a:r>
            <a:r>
              <a:rPr sz="3000" spc="175" dirty="0">
                <a:latin typeface="Arial"/>
                <a:cs typeface="Arial"/>
              </a:rPr>
              <a:t>of </a:t>
            </a:r>
            <a:r>
              <a:rPr sz="3000" spc="130" dirty="0">
                <a:latin typeface="Arial"/>
                <a:cs typeface="Arial"/>
              </a:rPr>
              <a:t>the </a:t>
            </a:r>
            <a:r>
              <a:rPr sz="3000" spc="125" dirty="0">
                <a:latin typeface="Arial"/>
                <a:cs typeface="Arial"/>
              </a:rPr>
              <a:t>whole </a:t>
            </a:r>
            <a:r>
              <a:rPr sz="3000" spc="40" dirty="0">
                <a:latin typeface="Arial"/>
                <a:cs typeface="Arial"/>
              </a:rPr>
              <a:t>Dataset  </a:t>
            </a:r>
            <a:r>
              <a:rPr sz="3000" spc="160" dirty="0">
                <a:latin typeface="Arial"/>
                <a:cs typeface="Arial"/>
              </a:rPr>
              <a:t>confirm </a:t>
            </a:r>
            <a:r>
              <a:rPr sz="3000" spc="135" dirty="0">
                <a:latin typeface="Arial"/>
                <a:cs typeface="Arial"/>
              </a:rPr>
              <a:t>that </a:t>
            </a:r>
            <a:r>
              <a:rPr sz="3000" spc="130" dirty="0">
                <a:latin typeface="Arial"/>
                <a:cs typeface="Arial"/>
              </a:rPr>
              <a:t>the </a:t>
            </a:r>
            <a:r>
              <a:rPr sz="3000" spc="110" dirty="0">
                <a:latin typeface="Arial"/>
                <a:cs typeface="Arial"/>
              </a:rPr>
              <a:t>best </a:t>
            </a:r>
            <a:r>
              <a:rPr sz="3000" spc="145" dirty="0">
                <a:latin typeface="Arial"/>
                <a:cs typeface="Arial"/>
              </a:rPr>
              <a:t>model </a:t>
            </a:r>
            <a:r>
              <a:rPr sz="3000" spc="20" dirty="0">
                <a:latin typeface="Arial"/>
                <a:cs typeface="Arial"/>
              </a:rPr>
              <a:t>is </a:t>
            </a:r>
            <a:r>
              <a:rPr sz="3000" spc="130" dirty="0">
                <a:latin typeface="Arial"/>
                <a:cs typeface="Arial"/>
              </a:rPr>
              <a:t>the  </a:t>
            </a:r>
            <a:r>
              <a:rPr sz="3000" spc="75" dirty="0">
                <a:latin typeface="Arial"/>
                <a:cs typeface="Arial"/>
              </a:rPr>
              <a:t>Decision </a:t>
            </a:r>
            <a:r>
              <a:rPr sz="3000" spc="-30" dirty="0">
                <a:latin typeface="Arial"/>
                <a:cs typeface="Arial"/>
              </a:rPr>
              <a:t>Tree </a:t>
            </a:r>
            <a:r>
              <a:rPr sz="3000" spc="95" dirty="0">
                <a:latin typeface="Arial"/>
                <a:cs typeface="Arial"/>
              </a:rPr>
              <a:t>Model. </a:t>
            </a:r>
            <a:r>
              <a:rPr sz="3000" spc="5" dirty="0">
                <a:latin typeface="Arial"/>
                <a:cs typeface="Arial"/>
              </a:rPr>
              <a:t>This </a:t>
            </a:r>
            <a:r>
              <a:rPr sz="3000" spc="145" dirty="0">
                <a:latin typeface="Arial"/>
                <a:cs typeface="Arial"/>
              </a:rPr>
              <a:t>model  </a:t>
            </a:r>
            <a:r>
              <a:rPr sz="3000" spc="5" dirty="0">
                <a:latin typeface="Arial"/>
                <a:cs typeface="Arial"/>
              </a:rPr>
              <a:t>has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170" dirty="0">
                <a:latin typeface="Arial"/>
                <a:cs typeface="Arial"/>
              </a:rPr>
              <a:t>not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only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higher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scores,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185" dirty="0">
                <a:latin typeface="Arial"/>
                <a:cs typeface="Arial"/>
              </a:rPr>
              <a:t>but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35" dirty="0">
                <a:latin typeface="Arial"/>
                <a:cs typeface="Arial"/>
              </a:rPr>
              <a:t>also  </a:t>
            </a:r>
            <a:r>
              <a:rPr sz="3000" spc="130" dirty="0">
                <a:latin typeface="Arial"/>
                <a:cs typeface="Arial"/>
              </a:rPr>
              <a:t>the </a:t>
            </a:r>
            <a:r>
              <a:rPr sz="3000" spc="114" dirty="0">
                <a:latin typeface="Arial"/>
                <a:cs typeface="Arial"/>
              </a:rPr>
              <a:t>highest</a:t>
            </a:r>
            <a:r>
              <a:rPr sz="3000" spc="-215" dirty="0">
                <a:latin typeface="Arial"/>
                <a:cs typeface="Arial"/>
              </a:rPr>
              <a:t> </a:t>
            </a:r>
            <a:r>
              <a:rPr sz="3000" spc="70" dirty="0"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3972" y="3256679"/>
            <a:ext cx="6801600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chemeClr val="tx1"/>
                </a:solidFill>
              </a:rPr>
              <a:t>Scores</a:t>
            </a:r>
            <a:r>
              <a:rPr sz="3600" spc="-145" dirty="0">
                <a:solidFill>
                  <a:schemeClr val="tx1"/>
                </a:solidFill>
              </a:rPr>
              <a:t> </a:t>
            </a:r>
            <a:r>
              <a:rPr sz="3600" spc="165" dirty="0">
                <a:solidFill>
                  <a:schemeClr val="tx1"/>
                </a:solidFill>
              </a:rPr>
              <a:t>and</a:t>
            </a:r>
            <a:r>
              <a:rPr sz="3600" spc="-140" dirty="0">
                <a:solidFill>
                  <a:schemeClr val="tx1"/>
                </a:solidFill>
              </a:rPr>
              <a:t> </a:t>
            </a:r>
            <a:r>
              <a:rPr sz="3600" spc="190" dirty="0">
                <a:solidFill>
                  <a:schemeClr val="tx1"/>
                </a:solidFill>
              </a:rPr>
              <a:t>Accuracy</a:t>
            </a:r>
            <a:r>
              <a:rPr sz="3600" spc="-145" dirty="0">
                <a:solidFill>
                  <a:schemeClr val="tx1"/>
                </a:solidFill>
              </a:rPr>
              <a:t> </a:t>
            </a:r>
            <a:r>
              <a:rPr sz="3600" spc="260" dirty="0">
                <a:solidFill>
                  <a:schemeClr val="tx1"/>
                </a:solidFill>
              </a:rPr>
              <a:t>of</a:t>
            </a:r>
            <a:r>
              <a:rPr sz="3600" spc="-140" dirty="0">
                <a:solidFill>
                  <a:schemeClr val="tx1"/>
                </a:solidFill>
              </a:rPr>
              <a:t> </a:t>
            </a:r>
            <a:r>
              <a:rPr sz="3600" spc="210" dirty="0">
                <a:solidFill>
                  <a:schemeClr val="tx1"/>
                </a:solidFill>
              </a:rPr>
              <a:t>the</a:t>
            </a:r>
            <a:r>
              <a:rPr sz="3600" spc="-140" dirty="0">
                <a:solidFill>
                  <a:schemeClr val="tx1"/>
                </a:solidFill>
              </a:rPr>
              <a:t> </a:t>
            </a:r>
            <a:r>
              <a:rPr sz="3600" spc="20" dirty="0">
                <a:solidFill>
                  <a:schemeClr val="tx1"/>
                </a:solidFill>
              </a:rPr>
              <a:t>Test</a:t>
            </a:r>
            <a:r>
              <a:rPr sz="3600" spc="-145" dirty="0">
                <a:solidFill>
                  <a:schemeClr val="tx1"/>
                </a:solidFill>
              </a:rPr>
              <a:t> </a:t>
            </a:r>
            <a:r>
              <a:rPr sz="3600" spc="110" dirty="0">
                <a:solidFill>
                  <a:schemeClr val="tx1"/>
                </a:solidFill>
              </a:rPr>
              <a:t>Set</a:t>
            </a:r>
            <a:endParaRPr sz="360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latin typeface="Arial Unicode MS"/>
                <a:cs typeface="Arial Unicode MS"/>
              </a:rPr>
              <a:t>Scores</a:t>
            </a:r>
            <a:r>
              <a:rPr sz="3600" spc="-140" dirty="0">
                <a:latin typeface="Arial Unicode MS"/>
                <a:cs typeface="Arial Unicode MS"/>
              </a:rPr>
              <a:t> </a:t>
            </a:r>
            <a:r>
              <a:rPr sz="3600" spc="165" dirty="0">
                <a:latin typeface="Arial Unicode MS"/>
                <a:cs typeface="Arial Unicode MS"/>
              </a:rPr>
              <a:t>and</a:t>
            </a:r>
            <a:r>
              <a:rPr sz="3600" spc="-140" dirty="0">
                <a:latin typeface="Arial Unicode MS"/>
                <a:cs typeface="Arial Unicode MS"/>
              </a:rPr>
              <a:t> </a:t>
            </a:r>
            <a:r>
              <a:rPr sz="3600" spc="190" dirty="0">
                <a:latin typeface="Arial Unicode MS"/>
                <a:cs typeface="Arial Unicode MS"/>
              </a:rPr>
              <a:t>Accuracy</a:t>
            </a:r>
            <a:r>
              <a:rPr sz="3600" spc="-135" dirty="0">
                <a:latin typeface="Arial Unicode MS"/>
                <a:cs typeface="Arial Unicode MS"/>
              </a:rPr>
              <a:t> </a:t>
            </a:r>
            <a:r>
              <a:rPr sz="3600" spc="260" dirty="0">
                <a:latin typeface="Arial Unicode MS"/>
                <a:cs typeface="Arial Unicode MS"/>
              </a:rPr>
              <a:t>of</a:t>
            </a:r>
            <a:r>
              <a:rPr sz="3600" spc="-140" dirty="0">
                <a:latin typeface="Arial Unicode MS"/>
                <a:cs typeface="Arial Unicode MS"/>
              </a:rPr>
              <a:t> </a:t>
            </a:r>
            <a:r>
              <a:rPr sz="3600" spc="210" dirty="0">
                <a:latin typeface="Arial Unicode MS"/>
                <a:cs typeface="Arial Unicode MS"/>
              </a:rPr>
              <a:t>the</a:t>
            </a:r>
            <a:r>
              <a:rPr sz="3600" spc="-135" dirty="0">
                <a:latin typeface="Arial Unicode MS"/>
                <a:cs typeface="Arial Unicode MS"/>
              </a:rPr>
              <a:t> </a:t>
            </a:r>
            <a:r>
              <a:rPr sz="3600" spc="120" dirty="0">
                <a:latin typeface="Arial Unicode MS"/>
                <a:cs typeface="Arial Unicode MS"/>
              </a:rPr>
              <a:t>Entire</a:t>
            </a:r>
            <a:r>
              <a:rPr sz="3600" spc="-140" dirty="0">
                <a:latin typeface="Arial Unicode MS"/>
                <a:cs typeface="Arial Unicode MS"/>
              </a:rPr>
              <a:t> </a:t>
            </a:r>
            <a:r>
              <a:rPr sz="3600" spc="85" dirty="0">
                <a:latin typeface="Arial Unicode MS"/>
                <a:cs typeface="Arial Unicode MS"/>
              </a:rPr>
              <a:t>Data</a:t>
            </a:r>
            <a:r>
              <a:rPr sz="3600" spc="-135" dirty="0">
                <a:latin typeface="Arial Unicode MS"/>
                <a:cs typeface="Arial Unicode MS"/>
              </a:rPr>
              <a:t> </a:t>
            </a:r>
            <a:r>
              <a:rPr sz="3600" spc="110" dirty="0">
                <a:latin typeface="Arial Unicode MS"/>
                <a:cs typeface="Arial Unicode MS"/>
              </a:rPr>
              <a:t>Set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91375" y="8060811"/>
            <a:ext cx="6806785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3777" y="1050607"/>
            <a:ext cx="6862283" cy="683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14" dirty="0">
                <a:solidFill>
                  <a:schemeClr val="tx1"/>
                </a:solidFill>
              </a:rPr>
              <a:t>Explanation:</a:t>
            </a:r>
            <a:endParaRPr sz="295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60" dirty="0">
                <a:latin typeface="Arial"/>
                <a:cs typeface="Arial"/>
              </a:rPr>
              <a:t>Examining </a:t>
            </a:r>
            <a:r>
              <a:rPr sz="2650" spc="114" dirty="0">
                <a:latin typeface="Arial"/>
                <a:cs typeface="Arial"/>
              </a:rPr>
              <a:t>the </a:t>
            </a:r>
            <a:r>
              <a:rPr sz="2650" spc="105" dirty="0">
                <a:latin typeface="Arial"/>
                <a:cs typeface="Arial"/>
              </a:rPr>
              <a:t>confusion </a:t>
            </a:r>
            <a:r>
              <a:rPr sz="2650" spc="90" dirty="0">
                <a:latin typeface="Arial"/>
                <a:cs typeface="Arial"/>
              </a:rPr>
              <a:t>matrix, </a:t>
            </a:r>
            <a:r>
              <a:rPr sz="2650" spc="95" dirty="0">
                <a:latin typeface="Arial"/>
                <a:cs typeface="Arial"/>
              </a:rPr>
              <a:t>we </a:t>
            </a:r>
            <a:r>
              <a:rPr sz="2650" dirty="0">
                <a:latin typeface="Arial"/>
                <a:cs typeface="Arial"/>
              </a:rPr>
              <a:t>see  </a:t>
            </a:r>
            <a:r>
              <a:rPr sz="2650" spc="120" dirty="0">
                <a:latin typeface="Arial"/>
                <a:cs typeface="Arial"/>
              </a:rPr>
              <a:t>that </a:t>
            </a:r>
            <a:r>
              <a:rPr sz="2650" spc="114" dirty="0">
                <a:latin typeface="Arial"/>
                <a:cs typeface="Arial"/>
              </a:rPr>
              <a:t>logistic </a:t>
            </a:r>
            <a:r>
              <a:rPr sz="2650" spc="60" dirty="0">
                <a:latin typeface="Arial"/>
                <a:cs typeface="Arial"/>
              </a:rPr>
              <a:t>regression </a:t>
            </a:r>
            <a:r>
              <a:rPr sz="2650" spc="85" dirty="0">
                <a:latin typeface="Arial"/>
                <a:cs typeface="Arial"/>
              </a:rPr>
              <a:t>can </a:t>
            </a:r>
            <a:r>
              <a:rPr sz="2650" spc="95" dirty="0">
                <a:latin typeface="Arial"/>
                <a:cs typeface="Arial"/>
              </a:rPr>
              <a:t>distinguish  </a:t>
            </a:r>
            <a:r>
              <a:rPr sz="2650" spc="105" dirty="0">
                <a:latin typeface="Arial"/>
                <a:cs typeface="Arial"/>
              </a:rPr>
              <a:t>between </a:t>
            </a:r>
            <a:r>
              <a:rPr sz="2650" spc="114" dirty="0">
                <a:latin typeface="Arial"/>
                <a:cs typeface="Arial"/>
              </a:rPr>
              <a:t>the </a:t>
            </a:r>
            <a:r>
              <a:rPr sz="2650" spc="110" dirty="0">
                <a:latin typeface="Arial"/>
                <a:cs typeface="Arial"/>
              </a:rPr>
              <a:t>different </a:t>
            </a:r>
            <a:r>
              <a:rPr sz="2650" spc="15" dirty="0">
                <a:latin typeface="Arial"/>
                <a:cs typeface="Arial"/>
              </a:rPr>
              <a:t>classes. </a:t>
            </a:r>
            <a:r>
              <a:rPr sz="2650" spc="-60" dirty="0">
                <a:latin typeface="Arial"/>
                <a:cs typeface="Arial"/>
              </a:rPr>
              <a:t>We </a:t>
            </a:r>
            <a:r>
              <a:rPr sz="2650" dirty="0">
                <a:latin typeface="Arial"/>
                <a:cs typeface="Arial"/>
              </a:rPr>
              <a:t>see  </a:t>
            </a:r>
            <a:r>
              <a:rPr sz="2650" spc="120" dirty="0">
                <a:latin typeface="Arial"/>
                <a:cs typeface="Arial"/>
              </a:rPr>
              <a:t>that</a:t>
            </a:r>
            <a:r>
              <a:rPr sz="2650" spc="-35" dirty="0">
                <a:latin typeface="Arial"/>
                <a:cs typeface="Arial"/>
              </a:rPr>
              <a:t> </a:t>
            </a:r>
            <a:r>
              <a:rPr sz="2650" spc="114" dirty="0">
                <a:latin typeface="Arial"/>
                <a:cs typeface="Arial"/>
              </a:rPr>
              <a:t>the</a:t>
            </a:r>
            <a:r>
              <a:rPr sz="2650" spc="-35" dirty="0">
                <a:latin typeface="Arial"/>
                <a:cs typeface="Arial"/>
              </a:rPr>
              <a:t> </a:t>
            </a:r>
            <a:r>
              <a:rPr sz="2650" spc="95" dirty="0">
                <a:latin typeface="Arial"/>
                <a:cs typeface="Arial"/>
              </a:rPr>
              <a:t>major</a:t>
            </a:r>
            <a:r>
              <a:rPr sz="2650" spc="-30" dirty="0">
                <a:latin typeface="Arial"/>
                <a:cs typeface="Arial"/>
              </a:rPr>
              <a:t> </a:t>
            </a:r>
            <a:r>
              <a:rPr sz="2650" spc="125" dirty="0">
                <a:latin typeface="Arial"/>
                <a:cs typeface="Arial"/>
              </a:rPr>
              <a:t>problem</a:t>
            </a:r>
            <a:r>
              <a:rPr sz="2650" spc="-35" dirty="0">
                <a:latin typeface="Arial"/>
                <a:cs typeface="Arial"/>
              </a:rPr>
              <a:t> </a:t>
            </a:r>
            <a:r>
              <a:rPr sz="2650" spc="15" dirty="0">
                <a:latin typeface="Arial"/>
                <a:cs typeface="Arial"/>
              </a:rPr>
              <a:t>is</a:t>
            </a:r>
            <a:r>
              <a:rPr sz="2650" spc="-35" dirty="0">
                <a:latin typeface="Arial"/>
                <a:cs typeface="Arial"/>
              </a:rPr>
              <a:t> </a:t>
            </a:r>
            <a:r>
              <a:rPr sz="2650" spc="35" dirty="0">
                <a:latin typeface="Arial"/>
                <a:cs typeface="Arial"/>
              </a:rPr>
              <a:t>false</a:t>
            </a:r>
            <a:r>
              <a:rPr sz="2650" spc="-30" dirty="0">
                <a:latin typeface="Arial"/>
                <a:cs typeface="Arial"/>
              </a:rPr>
              <a:t> </a:t>
            </a:r>
            <a:r>
              <a:rPr sz="2650" spc="65" dirty="0"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47287" y="2513012"/>
            <a:ext cx="8896943" cy="6804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2379" y="5711679"/>
            <a:ext cx="4183488" cy="3613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5782" y="1055884"/>
            <a:ext cx="4481329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4" dirty="0">
                <a:latin typeface="Arial Unicode MS"/>
                <a:cs typeface="Arial Unicode MS"/>
              </a:rPr>
              <a:t>Decision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30" dirty="0">
                <a:latin typeface="Arial Unicode MS"/>
                <a:cs typeface="Arial Unicode MS"/>
              </a:rPr>
              <a:t>Tree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65" dirty="0">
                <a:latin typeface="Arial Unicode MS"/>
                <a:cs typeface="Arial Unicode MS"/>
              </a:rPr>
              <a:t>Model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70" dirty="0">
                <a:latin typeface="Arial Unicode MS"/>
                <a:cs typeface="Arial Unicode MS"/>
              </a:rPr>
              <a:t>is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14" dirty="0">
                <a:latin typeface="Arial Unicode MS"/>
                <a:cs typeface="Arial Unicode MS"/>
              </a:rPr>
              <a:t> </a:t>
            </a:r>
            <a:r>
              <a:rPr sz="3150" spc="155" dirty="0">
                <a:latin typeface="Arial Unicode MS"/>
                <a:cs typeface="Arial Unicode MS"/>
              </a:rPr>
              <a:t>best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85" dirty="0">
                <a:latin typeface="Arial Unicode MS"/>
                <a:cs typeface="Arial Unicode MS"/>
              </a:rPr>
              <a:t>algorithm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90" dirty="0">
                <a:latin typeface="Arial Unicode MS"/>
                <a:cs typeface="Arial Unicode MS"/>
              </a:rPr>
              <a:t>for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50" dirty="0">
                <a:latin typeface="Arial Unicode MS"/>
                <a:cs typeface="Arial Unicode MS"/>
              </a:rPr>
              <a:t>this</a:t>
            </a:r>
            <a:r>
              <a:rPr sz="3150" spc="-114" dirty="0">
                <a:latin typeface="Arial Unicode MS"/>
                <a:cs typeface="Arial Unicode MS"/>
              </a:rPr>
              <a:t> </a:t>
            </a:r>
            <a:r>
              <a:rPr sz="3150" spc="114" dirty="0">
                <a:latin typeface="Arial Unicode MS"/>
                <a:cs typeface="Arial Unicode MS"/>
              </a:rPr>
              <a:t>dataset.</a:t>
            </a:r>
            <a:endParaRPr sz="3150">
              <a:latin typeface="Arial Unicode MS"/>
              <a:cs typeface="Arial Unicode MS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latin typeface="Arial Unicode MS"/>
                <a:cs typeface="Arial Unicode MS"/>
              </a:rPr>
              <a:t>Launches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225" dirty="0">
                <a:latin typeface="Arial Unicode MS"/>
                <a:cs typeface="Arial Unicode MS"/>
              </a:rPr>
              <a:t>with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dirty="0">
                <a:latin typeface="Arial Unicode MS"/>
                <a:cs typeface="Arial Unicode MS"/>
              </a:rPr>
              <a:t>a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95" dirty="0">
                <a:latin typeface="Arial Unicode MS"/>
                <a:cs typeface="Arial Unicode MS"/>
              </a:rPr>
              <a:t>low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35" dirty="0">
                <a:latin typeface="Arial Unicode MS"/>
                <a:cs typeface="Arial Unicode MS"/>
              </a:rPr>
              <a:t>payload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60" dirty="0">
                <a:latin typeface="Arial Unicode MS"/>
                <a:cs typeface="Arial Unicode MS"/>
              </a:rPr>
              <a:t>mass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45" dirty="0">
                <a:latin typeface="Arial Unicode MS"/>
                <a:cs typeface="Arial Unicode MS"/>
              </a:rPr>
              <a:t>show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200" dirty="0">
                <a:latin typeface="Arial Unicode MS"/>
                <a:cs typeface="Arial Unicode MS"/>
              </a:rPr>
              <a:t>better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20" dirty="0">
                <a:latin typeface="Arial Unicode MS"/>
                <a:cs typeface="Arial Unicode MS"/>
              </a:rPr>
              <a:t>results  </a:t>
            </a:r>
            <a:r>
              <a:rPr sz="3150" spc="155" dirty="0">
                <a:latin typeface="Arial Unicode MS"/>
                <a:cs typeface="Arial Unicode MS"/>
              </a:rPr>
              <a:t>than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20" dirty="0">
                <a:latin typeface="Arial Unicode MS"/>
                <a:cs typeface="Arial Unicode MS"/>
              </a:rPr>
              <a:t>launches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225" dirty="0">
                <a:latin typeface="Arial Unicode MS"/>
                <a:cs typeface="Arial Unicode MS"/>
              </a:rPr>
              <a:t>with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dirty="0">
                <a:latin typeface="Arial Unicode MS"/>
                <a:cs typeface="Arial Unicode MS"/>
              </a:rPr>
              <a:t>a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40" dirty="0">
                <a:latin typeface="Arial Unicode MS"/>
                <a:cs typeface="Arial Unicode MS"/>
              </a:rPr>
              <a:t>larger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35" dirty="0">
                <a:latin typeface="Arial Unicode MS"/>
                <a:cs typeface="Arial Unicode MS"/>
              </a:rPr>
              <a:t>payload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55" dirty="0">
                <a:latin typeface="Arial Unicode MS"/>
                <a:cs typeface="Arial Unicode MS"/>
              </a:rPr>
              <a:t>mass.</a:t>
            </a:r>
            <a:endParaRPr sz="3150">
              <a:latin typeface="Arial Unicode MS"/>
              <a:cs typeface="Arial Unicode MS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latin typeface="Arial Unicode MS"/>
                <a:cs typeface="Arial Unicode MS"/>
              </a:rPr>
              <a:t>Most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220" dirty="0">
                <a:latin typeface="Arial Unicode MS"/>
                <a:cs typeface="Arial Unicode MS"/>
              </a:rPr>
              <a:t>of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50" dirty="0">
                <a:latin typeface="Arial Unicode MS"/>
                <a:cs typeface="Arial Unicode MS"/>
              </a:rPr>
              <a:t>launch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sites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85" dirty="0">
                <a:latin typeface="Arial Unicode MS"/>
                <a:cs typeface="Arial Unicode MS"/>
              </a:rPr>
              <a:t>are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60" dirty="0">
                <a:latin typeface="Arial Unicode MS"/>
                <a:cs typeface="Arial Unicode MS"/>
              </a:rPr>
              <a:t>in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90" dirty="0">
                <a:latin typeface="Arial Unicode MS"/>
                <a:cs typeface="Arial Unicode MS"/>
              </a:rPr>
              <a:t>proximity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235" dirty="0">
                <a:latin typeface="Arial Unicode MS"/>
                <a:cs typeface="Arial Unicode MS"/>
              </a:rPr>
              <a:t>to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14" dirty="0">
                <a:latin typeface="Arial Unicode MS"/>
                <a:cs typeface="Arial Unicode MS"/>
              </a:rPr>
              <a:t>Equator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40" dirty="0">
                <a:latin typeface="Arial Unicode MS"/>
                <a:cs typeface="Arial Unicode MS"/>
              </a:rPr>
              <a:t>line  and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05" dirty="0">
                <a:latin typeface="Arial Unicode MS"/>
                <a:cs typeface="Arial Unicode MS"/>
              </a:rPr>
              <a:t>all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sites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85" dirty="0">
                <a:latin typeface="Arial Unicode MS"/>
                <a:cs typeface="Arial Unicode MS"/>
              </a:rPr>
              <a:t>are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60" dirty="0">
                <a:latin typeface="Arial Unicode MS"/>
                <a:cs typeface="Arial Unicode MS"/>
              </a:rPr>
              <a:t>in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45" dirty="0">
                <a:latin typeface="Arial Unicode MS"/>
                <a:cs typeface="Arial Unicode MS"/>
              </a:rPr>
              <a:t>very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25" dirty="0">
                <a:latin typeface="Arial Unicode MS"/>
                <a:cs typeface="Arial Unicode MS"/>
              </a:rPr>
              <a:t>close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90" dirty="0">
                <a:latin typeface="Arial Unicode MS"/>
                <a:cs typeface="Arial Unicode MS"/>
              </a:rPr>
              <a:t>proximity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235" dirty="0">
                <a:latin typeface="Arial Unicode MS"/>
                <a:cs typeface="Arial Unicode MS"/>
              </a:rPr>
              <a:t>to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0" dirty="0">
                <a:latin typeface="Arial Unicode MS"/>
                <a:cs typeface="Arial Unicode MS"/>
              </a:rPr>
              <a:t> </a:t>
            </a:r>
            <a:r>
              <a:rPr sz="3150" spc="120" dirty="0">
                <a:latin typeface="Arial Unicode MS"/>
                <a:cs typeface="Arial Unicode MS"/>
              </a:rPr>
              <a:t>coast.</a:t>
            </a:r>
            <a:endParaRPr sz="3150">
              <a:latin typeface="Arial Unicode MS"/>
              <a:cs typeface="Arial Unicode MS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latin typeface="Arial Unicode MS"/>
                <a:cs typeface="Arial Unicode MS"/>
              </a:rPr>
              <a:t>The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success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35" dirty="0">
                <a:latin typeface="Arial Unicode MS"/>
                <a:cs typeface="Arial Unicode MS"/>
              </a:rPr>
              <a:t>rate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220" dirty="0">
                <a:latin typeface="Arial Unicode MS"/>
                <a:cs typeface="Arial Unicode MS"/>
              </a:rPr>
              <a:t>of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20" dirty="0">
                <a:latin typeface="Arial Unicode MS"/>
                <a:cs typeface="Arial Unicode MS"/>
              </a:rPr>
              <a:t>launches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increases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30" dirty="0">
                <a:latin typeface="Arial Unicode MS"/>
                <a:cs typeface="Arial Unicode MS"/>
              </a:rPr>
              <a:t>over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70" dirty="0">
                <a:latin typeface="Arial Unicode MS"/>
                <a:cs typeface="Arial Unicode MS"/>
              </a:rPr>
              <a:t>years.</a:t>
            </a:r>
            <a:endParaRPr sz="3150">
              <a:latin typeface="Arial Unicode MS"/>
              <a:cs typeface="Arial Unicode MS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latin typeface="Arial Unicode MS"/>
                <a:cs typeface="Arial Unicode MS"/>
              </a:rPr>
              <a:t>KSC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95" dirty="0">
                <a:latin typeface="Arial Unicode MS"/>
                <a:cs typeface="Arial Unicode MS"/>
              </a:rPr>
              <a:t>LC-39A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50" dirty="0">
                <a:latin typeface="Arial Unicode MS"/>
                <a:cs typeface="Arial Unicode MS"/>
              </a:rPr>
              <a:t>has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60" dirty="0">
                <a:latin typeface="Arial Unicode MS"/>
                <a:cs typeface="Arial Unicode MS"/>
              </a:rPr>
              <a:t>highest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success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35" dirty="0">
                <a:latin typeface="Arial Unicode MS"/>
                <a:cs typeface="Arial Unicode MS"/>
              </a:rPr>
              <a:t>rate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220" dirty="0">
                <a:latin typeface="Arial Unicode MS"/>
                <a:cs typeface="Arial Unicode MS"/>
              </a:rPr>
              <a:t>of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20" dirty="0">
                <a:latin typeface="Arial Unicode MS"/>
                <a:cs typeface="Arial Unicode MS"/>
              </a:rPr>
              <a:t>launches  </a:t>
            </a:r>
            <a:r>
              <a:rPr sz="3150" spc="220" dirty="0">
                <a:latin typeface="Arial Unicode MS"/>
                <a:cs typeface="Arial Unicode MS"/>
              </a:rPr>
              <a:t>from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05" dirty="0">
                <a:latin typeface="Arial Unicode MS"/>
                <a:cs typeface="Arial Unicode MS"/>
              </a:rPr>
              <a:t>all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80" dirty="0">
                <a:latin typeface="Arial Unicode MS"/>
                <a:cs typeface="Arial Unicode MS"/>
              </a:rPr>
              <a:t>the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90" dirty="0">
                <a:latin typeface="Arial Unicode MS"/>
                <a:cs typeface="Arial Unicode MS"/>
              </a:rPr>
              <a:t>sites.</a:t>
            </a:r>
            <a:endParaRPr sz="3150">
              <a:latin typeface="Arial Unicode MS"/>
              <a:cs typeface="Arial Unicode MS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65" dirty="0">
                <a:latin typeface="Arial Unicode MS"/>
                <a:cs typeface="Arial Unicode MS"/>
              </a:rPr>
              <a:t>Orbits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-125" dirty="0">
                <a:latin typeface="Arial Unicode MS"/>
                <a:cs typeface="Arial Unicode MS"/>
              </a:rPr>
              <a:t>ES-L1, </a:t>
            </a:r>
            <a:r>
              <a:rPr sz="3150" spc="-75" dirty="0">
                <a:latin typeface="Arial Unicode MS"/>
                <a:cs typeface="Arial Unicode MS"/>
              </a:rPr>
              <a:t>GEO,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-25" dirty="0">
                <a:latin typeface="Arial Unicode MS"/>
                <a:cs typeface="Arial Unicode MS"/>
              </a:rPr>
              <a:t>HEO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40" dirty="0">
                <a:latin typeface="Arial Unicode MS"/>
                <a:cs typeface="Arial Unicode MS"/>
              </a:rPr>
              <a:t>and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-40" dirty="0">
                <a:latin typeface="Arial Unicode MS"/>
                <a:cs typeface="Arial Unicode MS"/>
              </a:rPr>
              <a:t>SSO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80" dirty="0">
                <a:latin typeface="Arial Unicode MS"/>
                <a:cs typeface="Arial Unicode MS"/>
              </a:rPr>
              <a:t>have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55" dirty="0">
                <a:latin typeface="Arial Unicode MS"/>
                <a:cs typeface="Arial Unicode MS"/>
              </a:rPr>
              <a:t>100%</a:t>
            </a:r>
            <a:r>
              <a:rPr sz="3150" spc="-130" dirty="0">
                <a:latin typeface="Arial Unicode MS"/>
                <a:cs typeface="Arial Unicode MS"/>
              </a:rPr>
              <a:t> </a:t>
            </a:r>
            <a:r>
              <a:rPr sz="3150" spc="100" dirty="0">
                <a:latin typeface="Arial Unicode MS"/>
                <a:cs typeface="Arial Unicode MS"/>
              </a:rPr>
              <a:t>success</a:t>
            </a:r>
            <a:r>
              <a:rPr sz="3150" spc="-125" dirty="0">
                <a:latin typeface="Arial Unicode MS"/>
                <a:cs typeface="Arial Unicode MS"/>
              </a:rPr>
              <a:t> </a:t>
            </a:r>
            <a:r>
              <a:rPr sz="3150" spc="110" dirty="0">
                <a:latin typeface="Arial Unicode MS"/>
                <a:cs typeface="Arial Unicode MS"/>
              </a:rPr>
              <a:t>rate.</a:t>
            </a:r>
            <a:endParaRPr sz="31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3560100"/>
            <a:ext cx="5235442" cy="5235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4391" y="1055884"/>
            <a:ext cx="3904341" cy="82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131441"/>
            <a:ext cx="4916805" cy="539955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50" dirty="0">
                <a:solidFill>
                  <a:schemeClr val="tx1"/>
                </a:solidFill>
              </a:rPr>
              <a:t>Special </a:t>
            </a:r>
            <a:r>
              <a:rPr spc="70" dirty="0">
                <a:solidFill>
                  <a:schemeClr val="tx1"/>
                </a:solidFill>
              </a:rPr>
              <a:t>Thanks</a:t>
            </a:r>
            <a:r>
              <a:rPr spc="-560" dirty="0">
                <a:solidFill>
                  <a:schemeClr val="tx1"/>
                </a:solidFill>
              </a:rPr>
              <a:t> </a:t>
            </a:r>
            <a:r>
              <a:rPr spc="245" dirty="0">
                <a:solidFill>
                  <a:schemeClr val="tx1"/>
                </a:solidFill>
              </a:rPr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chemeClr val="tx1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Instructo</a:t>
            </a:r>
            <a:r>
              <a:rPr sz="3950" u="heavy" spc="110" dirty="0">
                <a:solidFill>
                  <a:schemeClr val="tx1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r</a:t>
            </a:r>
            <a:r>
              <a:rPr sz="3950" u="heavy" spc="-60" dirty="0">
                <a:solidFill>
                  <a:schemeClr val="tx1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 </a:t>
            </a:r>
            <a:r>
              <a:rPr sz="39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950" u="heavy" spc="75" dirty="0">
                <a:solidFill>
                  <a:schemeClr val="tx1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Coursera </a:t>
            </a:r>
            <a:r>
              <a:rPr sz="395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950" u="heavy" spc="-30" dirty="0">
                <a:solidFill>
                  <a:schemeClr val="tx1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IBM</a:t>
            </a:r>
            <a:endParaRPr sz="39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797" y="2617721"/>
            <a:ext cx="6073113" cy="6073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6579" y="1055884"/>
            <a:ext cx="5332737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7303" y="3566163"/>
            <a:ext cx="5088179" cy="5309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latin typeface="Arial Unicode MS"/>
                <a:cs typeface="Arial Unicode MS"/>
              </a:rPr>
              <a:t>Data </a:t>
            </a:r>
            <a:r>
              <a:rPr sz="2800" spc="160" dirty="0">
                <a:latin typeface="Arial Unicode MS"/>
                <a:cs typeface="Arial Unicode MS"/>
              </a:rPr>
              <a:t>collection</a:t>
            </a:r>
            <a:r>
              <a:rPr sz="2800" spc="-290" dirty="0">
                <a:latin typeface="Arial Unicode MS"/>
                <a:cs typeface="Arial Unicode MS"/>
              </a:rPr>
              <a:t> </a:t>
            </a:r>
            <a:r>
              <a:rPr sz="2800" spc="155" dirty="0">
                <a:latin typeface="Arial Unicode MS"/>
                <a:cs typeface="Arial Unicode MS"/>
              </a:rPr>
              <a:t>methodology:</a:t>
            </a:r>
            <a:endParaRPr sz="2800">
              <a:latin typeface="Arial Unicode MS"/>
              <a:cs typeface="Arial Unicode MS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latin typeface="Arial"/>
                <a:cs typeface="Arial"/>
              </a:rPr>
              <a:t>Using </a:t>
            </a:r>
            <a:r>
              <a:rPr sz="2500" spc="30" dirty="0">
                <a:latin typeface="Arial"/>
                <a:cs typeface="Arial"/>
              </a:rPr>
              <a:t>SpaceX </a:t>
            </a:r>
            <a:r>
              <a:rPr sz="2500" spc="-30" dirty="0">
                <a:latin typeface="Arial"/>
                <a:cs typeface="Arial"/>
              </a:rPr>
              <a:t>Rest</a:t>
            </a:r>
            <a:r>
              <a:rPr sz="2500" spc="-180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latin typeface="Arial"/>
                <a:cs typeface="Arial"/>
              </a:rPr>
              <a:t>Using </a:t>
            </a:r>
            <a:r>
              <a:rPr sz="2500" spc="15" dirty="0">
                <a:latin typeface="Arial"/>
                <a:cs typeface="Arial"/>
              </a:rPr>
              <a:t>Web </a:t>
            </a:r>
            <a:r>
              <a:rPr sz="2500" spc="90" dirty="0">
                <a:latin typeface="Arial"/>
                <a:cs typeface="Arial"/>
              </a:rPr>
              <a:t>Scrapping </a:t>
            </a:r>
            <a:r>
              <a:rPr sz="2500" spc="130" dirty="0">
                <a:latin typeface="Arial"/>
                <a:cs typeface="Arial"/>
              </a:rPr>
              <a:t>from</a:t>
            </a:r>
            <a:r>
              <a:rPr sz="2500" spc="-290" dirty="0"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latin typeface="Arial Unicode MS"/>
                <a:cs typeface="Arial Unicode MS"/>
              </a:rPr>
              <a:t>Performed </a:t>
            </a:r>
            <a:r>
              <a:rPr sz="2800" spc="114" dirty="0">
                <a:latin typeface="Arial Unicode MS"/>
                <a:cs typeface="Arial Unicode MS"/>
              </a:rPr>
              <a:t>data</a:t>
            </a:r>
            <a:r>
              <a:rPr sz="2800" spc="-355" dirty="0">
                <a:latin typeface="Arial Unicode MS"/>
                <a:cs typeface="Arial Unicode MS"/>
              </a:rPr>
              <a:t> </a:t>
            </a:r>
            <a:r>
              <a:rPr sz="2800" spc="155" dirty="0">
                <a:latin typeface="Arial Unicode MS"/>
                <a:cs typeface="Arial Unicode MS"/>
              </a:rPr>
              <a:t>wrangling</a:t>
            </a:r>
            <a:endParaRPr sz="2800">
              <a:latin typeface="Arial Unicode MS"/>
              <a:cs typeface="Arial Unicode MS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70" dirty="0">
                <a:latin typeface="Arial"/>
                <a:cs typeface="Arial"/>
              </a:rPr>
              <a:t>Filtering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50" dirty="0">
                <a:latin typeface="Arial"/>
                <a:cs typeface="Arial"/>
              </a:rPr>
              <a:t>Dealing </a:t>
            </a:r>
            <a:r>
              <a:rPr sz="2500" spc="135" dirty="0">
                <a:latin typeface="Arial"/>
                <a:cs typeface="Arial"/>
              </a:rPr>
              <a:t>with </a:t>
            </a:r>
            <a:r>
              <a:rPr sz="2500" spc="70" dirty="0">
                <a:latin typeface="Arial"/>
                <a:cs typeface="Arial"/>
              </a:rPr>
              <a:t>missing</a:t>
            </a:r>
            <a:r>
              <a:rPr sz="2500" spc="-295" dirty="0">
                <a:latin typeface="Arial"/>
                <a:cs typeface="Arial"/>
              </a:rPr>
              <a:t> </a:t>
            </a:r>
            <a:r>
              <a:rPr sz="2500" spc="25" dirty="0"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latin typeface="Arial"/>
                <a:cs typeface="Arial"/>
              </a:rPr>
              <a:t>Using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One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Hot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Encoding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to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prepare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data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to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a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binary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classification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latin typeface="Arial Unicode MS"/>
                <a:cs typeface="Arial Unicode MS"/>
              </a:rPr>
              <a:t>Performed</a:t>
            </a:r>
            <a:r>
              <a:rPr sz="2800" spc="-110" dirty="0">
                <a:latin typeface="Arial Unicode MS"/>
                <a:cs typeface="Arial Unicode MS"/>
              </a:rPr>
              <a:t> </a:t>
            </a:r>
            <a:r>
              <a:rPr sz="2800" spc="140" dirty="0">
                <a:latin typeface="Arial Unicode MS"/>
                <a:cs typeface="Arial Unicode MS"/>
              </a:rPr>
              <a:t>exploratory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114" dirty="0">
                <a:latin typeface="Arial Unicode MS"/>
                <a:cs typeface="Arial Unicode MS"/>
              </a:rPr>
              <a:t>data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65" dirty="0">
                <a:latin typeface="Arial Unicode MS"/>
                <a:cs typeface="Arial Unicode MS"/>
              </a:rPr>
              <a:t>analysis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-50" dirty="0">
                <a:latin typeface="Arial Unicode MS"/>
                <a:cs typeface="Arial Unicode MS"/>
              </a:rPr>
              <a:t>(EDA)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125" dirty="0">
                <a:latin typeface="Arial Unicode MS"/>
                <a:cs typeface="Arial Unicode MS"/>
              </a:rPr>
              <a:t>using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105" dirty="0">
                <a:latin typeface="Arial Unicode MS"/>
                <a:cs typeface="Arial Unicode MS"/>
              </a:rPr>
              <a:t>visualization</a:t>
            </a:r>
            <a:r>
              <a:rPr sz="2800" spc="-105" dirty="0">
                <a:latin typeface="Arial Unicode MS"/>
                <a:cs typeface="Arial Unicode MS"/>
              </a:rPr>
              <a:t> </a:t>
            </a:r>
            <a:r>
              <a:rPr sz="2800" spc="120" dirty="0">
                <a:latin typeface="Arial Unicode MS"/>
                <a:cs typeface="Arial Unicode MS"/>
              </a:rPr>
              <a:t>and</a:t>
            </a:r>
            <a:r>
              <a:rPr sz="2800" spc="-110" dirty="0">
                <a:latin typeface="Arial Unicode MS"/>
                <a:cs typeface="Arial Unicode MS"/>
              </a:rPr>
              <a:t> </a:t>
            </a:r>
            <a:r>
              <a:rPr sz="2800" spc="-5" dirty="0">
                <a:latin typeface="Arial Unicode MS"/>
                <a:cs typeface="Arial Unicode MS"/>
              </a:rPr>
              <a:t>SQL  </a:t>
            </a:r>
            <a:r>
              <a:rPr sz="2800" spc="120" dirty="0">
                <a:latin typeface="Arial Unicode MS"/>
                <a:cs typeface="Arial Unicode MS"/>
              </a:rPr>
              <a:t>Performed </a:t>
            </a:r>
            <a:r>
              <a:rPr sz="2800" spc="140" dirty="0">
                <a:latin typeface="Arial Unicode MS"/>
                <a:cs typeface="Arial Unicode MS"/>
              </a:rPr>
              <a:t>interactive </a:t>
            </a:r>
            <a:r>
              <a:rPr sz="2800" spc="90" dirty="0">
                <a:latin typeface="Arial Unicode MS"/>
                <a:cs typeface="Arial Unicode MS"/>
              </a:rPr>
              <a:t>visual </a:t>
            </a:r>
            <a:r>
              <a:rPr sz="2800" spc="114" dirty="0">
                <a:latin typeface="Arial Unicode MS"/>
                <a:cs typeface="Arial Unicode MS"/>
              </a:rPr>
              <a:t>analytics </a:t>
            </a:r>
            <a:r>
              <a:rPr sz="2800" spc="125" dirty="0">
                <a:latin typeface="Arial Unicode MS"/>
                <a:cs typeface="Arial Unicode MS"/>
              </a:rPr>
              <a:t>using </a:t>
            </a:r>
            <a:r>
              <a:rPr sz="2800" spc="95" dirty="0">
                <a:latin typeface="Arial Unicode MS"/>
                <a:cs typeface="Arial Unicode MS"/>
              </a:rPr>
              <a:t>Folium </a:t>
            </a:r>
            <a:r>
              <a:rPr sz="2800" spc="120" dirty="0">
                <a:latin typeface="Arial Unicode MS"/>
                <a:cs typeface="Arial Unicode MS"/>
              </a:rPr>
              <a:t>and </a:t>
            </a:r>
            <a:r>
              <a:rPr sz="2800" spc="110" dirty="0">
                <a:latin typeface="Arial Unicode MS"/>
                <a:cs typeface="Arial Unicode MS"/>
              </a:rPr>
              <a:t>Plotly </a:t>
            </a:r>
            <a:r>
              <a:rPr sz="2800" spc="25" dirty="0">
                <a:latin typeface="Arial Unicode MS"/>
                <a:cs typeface="Arial Unicode MS"/>
              </a:rPr>
              <a:t>Dash  </a:t>
            </a:r>
            <a:r>
              <a:rPr sz="2800" spc="120" dirty="0">
                <a:latin typeface="Arial Unicode MS"/>
                <a:cs typeface="Arial Unicode MS"/>
              </a:rPr>
              <a:t>Performed</a:t>
            </a:r>
            <a:r>
              <a:rPr sz="2800" spc="-114" dirty="0">
                <a:latin typeface="Arial Unicode MS"/>
                <a:cs typeface="Arial Unicode MS"/>
              </a:rPr>
              <a:t> </a:t>
            </a:r>
            <a:r>
              <a:rPr sz="2800" spc="155" dirty="0">
                <a:latin typeface="Arial Unicode MS"/>
                <a:cs typeface="Arial Unicode MS"/>
              </a:rPr>
              <a:t>predictive</a:t>
            </a:r>
            <a:r>
              <a:rPr sz="2800" spc="-114" dirty="0">
                <a:latin typeface="Arial Unicode MS"/>
                <a:cs typeface="Arial Unicode MS"/>
              </a:rPr>
              <a:t> </a:t>
            </a:r>
            <a:r>
              <a:rPr sz="2800" spc="65" dirty="0">
                <a:latin typeface="Arial Unicode MS"/>
                <a:cs typeface="Arial Unicode MS"/>
              </a:rPr>
              <a:t>analysis</a:t>
            </a:r>
            <a:r>
              <a:rPr sz="2800" spc="-114" dirty="0">
                <a:latin typeface="Arial Unicode MS"/>
                <a:cs typeface="Arial Unicode MS"/>
              </a:rPr>
              <a:t> </a:t>
            </a:r>
            <a:r>
              <a:rPr sz="2800" spc="125" dirty="0">
                <a:latin typeface="Arial Unicode MS"/>
                <a:cs typeface="Arial Unicode MS"/>
              </a:rPr>
              <a:t>using</a:t>
            </a:r>
            <a:r>
              <a:rPr sz="2800" spc="-114" dirty="0">
                <a:latin typeface="Arial Unicode MS"/>
                <a:cs typeface="Arial Unicode MS"/>
              </a:rPr>
              <a:t> </a:t>
            </a:r>
            <a:r>
              <a:rPr sz="2800" spc="120" dirty="0">
                <a:latin typeface="Arial Unicode MS"/>
                <a:cs typeface="Arial Unicode MS"/>
              </a:rPr>
              <a:t>classification</a:t>
            </a:r>
            <a:r>
              <a:rPr sz="2800" spc="-114" dirty="0">
                <a:latin typeface="Arial Unicode MS"/>
                <a:cs typeface="Arial Unicode MS"/>
              </a:rPr>
              <a:t> </a:t>
            </a:r>
            <a:r>
              <a:rPr sz="2800" spc="135" dirty="0">
                <a:latin typeface="Arial Unicode MS"/>
                <a:cs typeface="Arial Unicode MS"/>
              </a:rPr>
              <a:t>models</a:t>
            </a:r>
            <a:endParaRPr sz="2800">
              <a:latin typeface="Arial Unicode MS"/>
              <a:cs typeface="Arial Unicode MS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latin typeface="Arial"/>
                <a:cs typeface="Arial"/>
              </a:rPr>
              <a:t>Building,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20" dirty="0">
                <a:latin typeface="Arial"/>
                <a:cs typeface="Arial"/>
              </a:rPr>
              <a:t>tuning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and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evaluation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of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classification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models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to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ensure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05" dirty="0">
                <a:latin typeface="Arial"/>
                <a:cs typeface="Arial"/>
              </a:rPr>
              <a:t>the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best  </a:t>
            </a:r>
            <a:r>
              <a:rPr sz="2500" spc="50" dirty="0"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6401" y="4671688"/>
            <a:ext cx="7364257" cy="1157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93" y="1055884"/>
            <a:ext cx="5895653" cy="67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472" y="2139368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chemeClr val="tx1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chemeClr val="tx1"/>
                </a:solidFill>
                <a:latin typeface="Arial"/>
                <a:cs typeface="Arial"/>
              </a:rPr>
              <a:t>involved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60" dirty="0">
                <a:solidFill>
                  <a:schemeClr val="tx1"/>
                </a:solidFill>
                <a:latin typeface="Arial"/>
                <a:cs typeface="Arial"/>
              </a:rPr>
              <a:t>combination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95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-100" dirty="0">
                <a:solidFill>
                  <a:schemeClr val="tx1"/>
                </a:solidFill>
                <a:latin typeface="Arial"/>
                <a:cs typeface="Arial"/>
              </a:rPr>
              <a:t>API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chemeClr val="tx1"/>
                </a:solidFill>
                <a:latin typeface="Arial"/>
                <a:cs typeface="Arial"/>
              </a:rPr>
              <a:t>requests</a:t>
            </a:r>
            <a:r>
              <a:rPr sz="34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45" dirty="0">
                <a:solidFill>
                  <a:schemeClr val="tx1"/>
                </a:solidFill>
                <a:latin typeface="Arial"/>
                <a:cs typeface="Arial"/>
              </a:rPr>
              <a:t>SpaceX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-275" dirty="0">
                <a:solidFill>
                  <a:schemeClr val="tx1"/>
                </a:solidFill>
                <a:latin typeface="Arial"/>
                <a:cs typeface="Arial"/>
              </a:rPr>
              <a:t>REST  </a:t>
            </a:r>
            <a:r>
              <a:rPr sz="3450" spc="-100" dirty="0">
                <a:solidFill>
                  <a:schemeClr val="tx1"/>
                </a:solidFill>
                <a:latin typeface="Arial"/>
                <a:cs typeface="Arial"/>
              </a:rPr>
              <a:t>API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25" dirty="0">
                <a:solidFill>
                  <a:schemeClr val="tx1"/>
                </a:solidFill>
                <a:latin typeface="Arial"/>
                <a:cs typeface="Arial"/>
              </a:rPr>
              <a:t>Web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chemeClr val="tx1"/>
                </a:solidFill>
                <a:latin typeface="Arial"/>
                <a:cs typeface="Arial"/>
              </a:rPr>
              <a:t>Scraping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34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chemeClr val="tx1"/>
                </a:solidFill>
                <a:latin typeface="Arial"/>
                <a:cs typeface="Arial"/>
              </a:rPr>
              <a:t>table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chemeClr val="tx1"/>
                </a:solidFill>
                <a:latin typeface="Arial"/>
                <a:cs typeface="Arial"/>
              </a:rPr>
              <a:t>SpaceX’s</a:t>
            </a:r>
            <a:r>
              <a:rPr sz="34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chemeClr val="tx1"/>
                </a:solidFill>
                <a:latin typeface="Arial"/>
                <a:cs typeface="Arial"/>
              </a:rPr>
              <a:t>Wikipedia</a:t>
            </a:r>
            <a:r>
              <a:rPr sz="34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chemeClr val="tx1"/>
                </a:solidFill>
                <a:latin typeface="Arial"/>
                <a:cs typeface="Arial"/>
              </a:rPr>
              <a:t>entry.</a:t>
            </a:r>
            <a:endParaRPr sz="34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latin typeface="Arial"/>
                <a:cs typeface="Arial"/>
              </a:rPr>
              <a:t>We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05" dirty="0">
                <a:latin typeface="Arial"/>
                <a:cs typeface="Arial"/>
              </a:rPr>
              <a:t>had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lang="en-US" sz="3450" spc="-50" dirty="0" err="1" smtClean="0">
                <a:latin typeface="Arial"/>
                <a:cs typeface="Arial"/>
              </a:rPr>
              <a:t>a</a:t>
            </a:r>
            <a:r>
              <a:rPr sz="3450" spc="210" dirty="0" err="1" smtClean="0">
                <a:latin typeface="Arial"/>
                <a:cs typeface="Arial"/>
              </a:rPr>
              <a:t>to</a:t>
            </a:r>
            <a:r>
              <a:rPr sz="3450" spc="-45" dirty="0" smtClean="0">
                <a:latin typeface="Arial"/>
                <a:cs typeface="Arial"/>
              </a:rPr>
              <a:t> </a:t>
            </a:r>
            <a:r>
              <a:rPr sz="3450" spc="30" dirty="0">
                <a:latin typeface="Arial"/>
                <a:cs typeface="Arial"/>
              </a:rPr>
              <a:t>use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200" dirty="0">
                <a:latin typeface="Arial"/>
                <a:cs typeface="Arial"/>
              </a:rPr>
              <a:t>both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95" dirty="0">
                <a:latin typeface="Arial"/>
                <a:cs typeface="Arial"/>
              </a:rPr>
              <a:t>of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80" dirty="0">
                <a:latin typeface="Arial"/>
                <a:cs typeface="Arial"/>
              </a:rPr>
              <a:t>these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95" dirty="0">
                <a:latin typeface="Arial"/>
                <a:cs typeface="Arial"/>
              </a:rPr>
              <a:t>data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collection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45" dirty="0">
                <a:latin typeface="Arial"/>
                <a:cs typeface="Arial"/>
              </a:rPr>
              <a:t>methods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25" dirty="0">
                <a:latin typeface="Arial"/>
                <a:cs typeface="Arial"/>
              </a:rPr>
              <a:t>in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30" dirty="0">
                <a:latin typeface="Arial"/>
                <a:cs typeface="Arial"/>
              </a:rPr>
              <a:t>order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210" dirty="0">
                <a:latin typeface="Arial"/>
                <a:cs typeface="Arial"/>
              </a:rPr>
              <a:t>to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80" dirty="0">
                <a:latin typeface="Arial"/>
                <a:cs typeface="Arial"/>
              </a:rPr>
              <a:t>get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165" dirty="0">
                <a:latin typeface="Arial"/>
                <a:cs typeface="Arial"/>
              </a:rPr>
              <a:t>complete  </a:t>
            </a:r>
            <a:r>
              <a:rPr sz="3450" spc="140" dirty="0">
                <a:latin typeface="Arial"/>
                <a:cs typeface="Arial"/>
              </a:rPr>
              <a:t>information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45" dirty="0">
                <a:latin typeface="Arial"/>
                <a:cs typeface="Arial"/>
              </a:rPr>
              <a:t>about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45" dirty="0">
                <a:latin typeface="Arial"/>
                <a:cs typeface="Arial"/>
              </a:rPr>
              <a:t>the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80" dirty="0">
                <a:latin typeface="Arial"/>
                <a:cs typeface="Arial"/>
              </a:rPr>
              <a:t>launches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45" dirty="0">
                <a:latin typeface="Arial"/>
                <a:cs typeface="Arial"/>
              </a:rPr>
              <a:t>for</a:t>
            </a:r>
            <a:r>
              <a:rPr sz="3450" spc="-45" dirty="0">
                <a:latin typeface="Arial"/>
                <a:cs typeface="Arial"/>
              </a:rPr>
              <a:t> </a:t>
            </a:r>
            <a:r>
              <a:rPr sz="3450" spc="-60" dirty="0">
                <a:latin typeface="Arial"/>
                <a:cs typeface="Arial"/>
              </a:rPr>
              <a:t>a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more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25" dirty="0">
                <a:latin typeface="Arial"/>
                <a:cs typeface="Arial"/>
              </a:rPr>
              <a:t>detailed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20" dirty="0">
                <a:latin typeface="Arial"/>
                <a:cs typeface="Arial"/>
              </a:rPr>
              <a:t>analysis.</a:t>
            </a:r>
            <a:endParaRPr sz="3450" dirty="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latin typeface="Arial Unicode MS"/>
                <a:cs typeface="Arial Unicode MS"/>
              </a:rPr>
              <a:t>Data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80" dirty="0">
                <a:latin typeface="Arial Unicode MS"/>
                <a:cs typeface="Arial Unicode MS"/>
              </a:rPr>
              <a:t>Columns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05" dirty="0">
                <a:latin typeface="Arial Unicode MS"/>
                <a:cs typeface="Arial Unicode MS"/>
              </a:rPr>
              <a:t>are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215" dirty="0">
                <a:latin typeface="Arial Unicode MS"/>
                <a:cs typeface="Arial Unicode MS"/>
              </a:rPr>
              <a:t>obtained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235" dirty="0">
                <a:latin typeface="Arial Unicode MS"/>
                <a:cs typeface="Arial Unicode MS"/>
              </a:rPr>
              <a:t>by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80" dirty="0">
                <a:latin typeface="Arial Unicode MS"/>
                <a:cs typeface="Arial Unicode MS"/>
              </a:rPr>
              <a:t>using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20" dirty="0">
                <a:latin typeface="Arial Unicode MS"/>
                <a:cs typeface="Arial Unicode MS"/>
              </a:rPr>
              <a:t>SpaceX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-215" dirty="0">
                <a:latin typeface="Arial Unicode MS"/>
                <a:cs typeface="Arial Unicode MS"/>
              </a:rPr>
              <a:t>REST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35" dirty="0">
                <a:latin typeface="Arial Unicode MS"/>
                <a:cs typeface="Arial Unicode MS"/>
              </a:rPr>
              <a:t>API:</a:t>
            </a:r>
            <a:endParaRPr sz="3850" dirty="0">
              <a:latin typeface="Arial Unicode MS"/>
              <a:cs typeface="Arial Unicode MS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5" dirty="0">
                <a:latin typeface="Arial"/>
                <a:cs typeface="Arial"/>
              </a:rPr>
              <a:t>FlightNumber, </a:t>
            </a:r>
            <a:r>
              <a:rPr sz="3450" spc="25" dirty="0">
                <a:latin typeface="Arial"/>
                <a:cs typeface="Arial"/>
              </a:rPr>
              <a:t>Date, </a:t>
            </a:r>
            <a:r>
              <a:rPr sz="3450" spc="50" dirty="0">
                <a:latin typeface="Arial"/>
                <a:cs typeface="Arial"/>
              </a:rPr>
              <a:t>BoosterVersion, </a:t>
            </a:r>
            <a:r>
              <a:rPr sz="3450" spc="-5" dirty="0">
                <a:latin typeface="Arial"/>
                <a:cs typeface="Arial"/>
              </a:rPr>
              <a:t>PayloadMass, </a:t>
            </a:r>
            <a:r>
              <a:rPr sz="3450" spc="145" dirty="0">
                <a:latin typeface="Arial"/>
                <a:cs typeface="Arial"/>
              </a:rPr>
              <a:t>Orbit, </a:t>
            </a:r>
            <a:r>
              <a:rPr sz="3450" spc="70" dirty="0">
                <a:latin typeface="Arial"/>
                <a:cs typeface="Arial"/>
              </a:rPr>
              <a:t>LaunchSite,  </a:t>
            </a:r>
            <a:r>
              <a:rPr sz="3450" spc="145" dirty="0">
                <a:latin typeface="Arial"/>
                <a:cs typeface="Arial"/>
              </a:rPr>
              <a:t>Outcome, </a:t>
            </a:r>
            <a:r>
              <a:rPr sz="3450" spc="70" dirty="0">
                <a:latin typeface="Arial"/>
                <a:cs typeface="Arial"/>
              </a:rPr>
              <a:t>Flights, </a:t>
            </a:r>
            <a:r>
              <a:rPr sz="3450" spc="40" dirty="0">
                <a:latin typeface="Arial"/>
                <a:cs typeface="Arial"/>
              </a:rPr>
              <a:t>GridFins, </a:t>
            </a:r>
            <a:r>
              <a:rPr sz="3450" spc="-5" dirty="0">
                <a:latin typeface="Arial"/>
                <a:cs typeface="Arial"/>
              </a:rPr>
              <a:t>Reused, </a:t>
            </a:r>
            <a:r>
              <a:rPr sz="3450" spc="20" dirty="0">
                <a:latin typeface="Arial"/>
                <a:cs typeface="Arial"/>
              </a:rPr>
              <a:t>Legs, </a:t>
            </a:r>
            <a:r>
              <a:rPr sz="3450" spc="55" dirty="0">
                <a:latin typeface="Arial"/>
                <a:cs typeface="Arial"/>
              </a:rPr>
              <a:t>LandingPad, </a:t>
            </a:r>
            <a:r>
              <a:rPr sz="3450" spc="65" dirty="0">
                <a:latin typeface="Arial"/>
                <a:cs typeface="Arial"/>
              </a:rPr>
              <a:t>Block,</a:t>
            </a:r>
            <a:r>
              <a:rPr sz="3450" spc="-590" dirty="0">
                <a:latin typeface="Arial"/>
                <a:cs typeface="Arial"/>
              </a:rPr>
              <a:t> </a:t>
            </a:r>
            <a:r>
              <a:rPr sz="3450" spc="55" dirty="0">
                <a:latin typeface="Arial"/>
                <a:cs typeface="Arial"/>
              </a:rPr>
              <a:t>ReusedCount,  </a:t>
            </a:r>
            <a:r>
              <a:rPr sz="3450" spc="30" dirty="0">
                <a:latin typeface="Arial"/>
                <a:cs typeface="Arial"/>
              </a:rPr>
              <a:t>Serial, </a:t>
            </a:r>
            <a:r>
              <a:rPr sz="3450" spc="120" dirty="0">
                <a:latin typeface="Arial"/>
                <a:cs typeface="Arial"/>
              </a:rPr>
              <a:t>Longitude,</a:t>
            </a:r>
            <a:r>
              <a:rPr sz="3450" spc="-13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Latitude</a:t>
            </a:r>
            <a:endParaRPr sz="3450" dirty="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latin typeface="Arial Unicode MS"/>
                <a:cs typeface="Arial Unicode MS"/>
              </a:rPr>
              <a:t>Data</a:t>
            </a:r>
            <a:r>
              <a:rPr sz="3850" spc="-155" dirty="0">
                <a:latin typeface="Arial Unicode MS"/>
                <a:cs typeface="Arial Unicode MS"/>
              </a:rPr>
              <a:t> </a:t>
            </a:r>
            <a:r>
              <a:rPr sz="3850" spc="180" dirty="0">
                <a:latin typeface="Arial Unicode MS"/>
                <a:cs typeface="Arial Unicode MS"/>
              </a:rPr>
              <a:t>Columns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05" dirty="0">
                <a:latin typeface="Arial Unicode MS"/>
                <a:cs typeface="Arial Unicode MS"/>
              </a:rPr>
              <a:t>are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215" dirty="0">
                <a:latin typeface="Arial Unicode MS"/>
                <a:cs typeface="Arial Unicode MS"/>
              </a:rPr>
              <a:t>obtained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235" dirty="0">
                <a:latin typeface="Arial Unicode MS"/>
                <a:cs typeface="Arial Unicode MS"/>
              </a:rPr>
              <a:t>by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80" dirty="0">
                <a:latin typeface="Arial Unicode MS"/>
                <a:cs typeface="Arial Unicode MS"/>
              </a:rPr>
              <a:t>using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65" dirty="0">
                <a:latin typeface="Arial Unicode MS"/>
                <a:cs typeface="Arial Unicode MS"/>
              </a:rPr>
              <a:t>Wikipedia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00" dirty="0">
                <a:latin typeface="Arial Unicode MS"/>
                <a:cs typeface="Arial Unicode MS"/>
              </a:rPr>
              <a:t>Web</a:t>
            </a:r>
            <a:r>
              <a:rPr sz="3850" spc="-150" dirty="0">
                <a:latin typeface="Arial Unicode MS"/>
                <a:cs typeface="Arial Unicode MS"/>
              </a:rPr>
              <a:t> </a:t>
            </a:r>
            <a:r>
              <a:rPr sz="3850" spc="170" dirty="0">
                <a:latin typeface="Arial Unicode MS"/>
                <a:cs typeface="Arial Unicode MS"/>
              </a:rPr>
              <a:t>Scraping:</a:t>
            </a:r>
            <a:endParaRPr sz="3850" dirty="0">
              <a:latin typeface="Arial Unicode MS"/>
              <a:cs typeface="Arial Unicode MS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5" dirty="0">
                <a:latin typeface="Arial"/>
                <a:cs typeface="Arial"/>
              </a:rPr>
              <a:t>Flight </a:t>
            </a:r>
            <a:r>
              <a:rPr sz="3450" spc="20" dirty="0">
                <a:latin typeface="Arial"/>
                <a:cs typeface="Arial"/>
              </a:rPr>
              <a:t>No., </a:t>
            </a:r>
            <a:r>
              <a:rPr sz="3450" spc="80" dirty="0">
                <a:latin typeface="Arial"/>
                <a:cs typeface="Arial"/>
              </a:rPr>
              <a:t>Launch </a:t>
            </a:r>
            <a:r>
              <a:rPr sz="3450" spc="65" dirty="0">
                <a:latin typeface="Arial"/>
                <a:cs typeface="Arial"/>
              </a:rPr>
              <a:t>site, </a:t>
            </a:r>
            <a:r>
              <a:rPr sz="3450" spc="15" dirty="0">
                <a:latin typeface="Arial"/>
                <a:cs typeface="Arial"/>
              </a:rPr>
              <a:t>Payload, </a:t>
            </a:r>
            <a:r>
              <a:rPr sz="3450" spc="-5" dirty="0">
                <a:latin typeface="Arial"/>
                <a:cs typeface="Arial"/>
              </a:rPr>
              <a:t>PayloadMass, </a:t>
            </a:r>
            <a:r>
              <a:rPr sz="3450" spc="145" dirty="0">
                <a:latin typeface="Arial"/>
                <a:cs typeface="Arial"/>
              </a:rPr>
              <a:t>Orbit,</a:t>
            </a:r>
            <a:r>
              <a:rPr sz="3450" spc="-665" dirty="0">
                <a:latin typeface="Arial"/>
                <a:cs typeface="Arial"/>
              </a:rPr>
              <a:t> </a:t>
            </a:r>
            <a:r>
              <a:rPr sz="3450" spc="80" dirty="0">
                <a:latin typeface="Arial"/>
                <a:cs typeface="Arial"/>
              </a:rPr>
              <a:t>Customer, Launch  </a:t>
            </a:r>
            <a:r>
              <a:rPr sz="3450" spc="150" dirty="0">
                <a:latin typeface="Arial"/>
                <a:cs typeface="Arial"/>
              </a:rPr>
              <a:t>outcome, </a:t>
            </a:r>
            <a:r>
              <a:rPr sz="3450" spc="30" dirty="0">
                <a:latin typeface="Arial"/>
                <a:cs typeface="Arial"/>
              </a:rPr>
              <a:t>Version </a:t>
            </a:r>
            <a:r>
              <a:rPr sz="3450" spc="40" dirty="0">
                <a:latin typeface="Arial"/>
                <a:cs typeface="Arial"/>
              </a:rPr>
              <a:t>Booster, </a:t>
            </a:r>
            <a:r>
              <a:rPr sz="3450" spc="75" dirty="0">
                <a:latin typeface="Arial"/>
                <a:cs typeface="Arial"/>
              </a:rPr>
              <a:t>Booster </a:t>
            </a:r>
            <a:r>
              <a:rPr sz="3450" spc="114" dirty="0">
                <a:latin typeface="Arial"/>
                <a:cs typeface="Arial"/>
              </a:rPr>
              <a:t>landing,</a:t>
            </a:r>
            <a:r>
              <a:rPr sz="3450" spc="-615" dirty="0">
                <a:latin typeface="Arial"/>
                <a:cs typeface="Arial"/>
              </a:rPr>
              <a:t> </a:t>
            </a:r>
            <a:r>
              <a:rPr sz="3450" spc="25" dirty="0">
                <a:latin typeface="Arial"/>
                <a:cs typeface="Arial"/>
              </a:rPr>
              <a:t>Date, </a:t>
            </a:r>
            <a:r>
              <a:rPr sz="3450" spc="45" dirty="0">
                <a:latin typeface="Arial"/>
                <a:cs typeface="Arial"/>
              </a:rPr>
              <a:t>Time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5195" y="1055885"/>
            <a:ext cx="11336577" cy="82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Arial Unicode MS"/>
                <a:cs typeface="Arial Unicode MS"/>
              </a:rPr>
              <a:t>Requesting  </a:t>
            </a:r>
            <a:r>
              <a:rPr sz="2600" spc="155" dirty="0">
                <a:latin typeface="Arial Unicode MS"/>
                <a:cs typeface="Arial Unicode MS"/>
              </a:rPr>
              <a:t>rocket</a:t>
            </a:r>
            <a:r>
              <a:rPr sz="2600" spc="-170" dirty="0">
                <a:latin typeface="Arial Unicode MS"/>
                <a:cs typeface="Arial Unicode MS"/>
              </a:rPr>
              <a:t> </a:t>
            </a:r>
            <a:r>
              <a:rPr sz="2600" spc="135" dirty="0">
                <a:latin typeface="Arial Unicode MS"/>
                <a:cs typeface="Arial Unicode MS"/>
              </a:rPr>
              <a:t>launch </a:t>
            </a:r>
            <a:r>
              <a:rPr sz="2600" spc="75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data </a:t>
            </a:r>
            <a:r>
              <a:rPr sz="2600" spc="200" dirty="0">
                <a:latin typeface="Arial Unicode MS"/>
                <a:cs typeface="Arial Unicode MS"/>
              </a:rPr>
              <a:t>from  </a:t>
            </a:r>
            <a:r>
              <a:rPr sz="2600" spc="95" dirty="0">
                <a:latin typeface="Arial Unicode MS"/>
                <a:cs typeface="Arial Unicode MS"/>
              </a:rPr>
              <a:t>SpaceX</a:t>
            </a:r>
            <a:r>
              <a:rPr sz="2600" spc="-125" dirty="0">
                <a:latin typeface="Arial Unicode MS"/>
                <a:cs typeface="Arial Unicode MS"/>
              </a:rPr>
              <a:t> </a:t>
            </a:r>
            <a:r>
              <a:rPr sz="2600" spc="25" dirty="0">
                <a:latin typeface="Arial Unicode MS"/>
                <a:cs typeface="Arial Unicode MS"/>
              </a:rPr>
              <a:t>API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 Unicode MS"/>
                <a:cs typeface="Arial Unicode MS"/>
              </a:rPr>
              <a:t>Decoding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10" dirty="0">
                <a:latin typeface="Arial Unicode MS"/>
                <a:cs typeface="Arial Unicode MS"/>
              </a:rPr>
              <a:t>response </a:t>
            </a:r>
            <a:r>
              <a:rPr sz="2600" spc="180" dirty="0">
                <a:latin typeface="Arial Unicode MS"/>
                <a:cs typeface="Arial Unicode MS"/>
              </a:rPr>
              <a:t>content  </a:t>
            </a:r>
            <a:r>
              <a:rPr sz="2600" spc="130" dirty="0">
                <a:latin typeface="Arial Unicode MS"/>
                <a:cs typeface="Arial Unicode MS"/>
              </a:rPr>
              <a:t>using </a:t>
            </a:r>
            <a:r>
              <a:rPr sz="2600" spc="20" dirty="0">
                <a:latin typeface="Courier"/>
                <a:cs typeface="Courier"/>
              </a:rPr>
              <a:t>.json()</a:t>
            </a:r>
            <a:r>
              <a:rPr sz="2600" spc="-1210" dirty="0">
                <a:latin typeface="Courier"/>
                <a:cs typeface="Courier"/>
              </a:rPr>
              <a:t> </a:t>
            </a:r>
            <a:r>
              <a:rPr sz="2600" spc="130" dirty="0">
                <a:latin typeface="Arial Unicode MS"/>
                <a:cs typeface="Arial Unicode MS"/>
              </a:rPr>
              <a:t>and  </a:t>
            </a:r>
            <a:r>
              <a:rPr sz="2600" spc="180" dirty="0">
                <a:latin typeface="Arial Unicode MS"/>
                <a:cs typeface="Arial Unicode MS"/>
              </a:rPr>
              <a:t>turning </a:t>
            </a:r>
            <a:r>
              <a:rPr sz="2600" spc="190" dirty="0">
                <a:latin typeface="Arial Unicode MS"/>
                <a:cs typeface="Arial Unicode MS"/>
              </a:rPr>
              <a:t>it </a:t>
            </a:r>
            <a:r>
              <a:rPr sz="2600" spc="175" dirty="0">
                <a:latin typeface="Arial Unicode MS"/>
                <a:cs typeface="Arial Unicode MS"/>
              </a:rPr>
              <a:t>into </a:t>
            </a:r>
            <a:r>
              <a:rPr sz="2600" spc="15" dirty="0">
                <a:latin typeface="Arial Unicode MS"/>
                <a:cs typeface="Arial Unicode MS"/>
              </a:rPr>
              <a:t>a  </a:t>
            </a:r>
            <a:r>
              <a:rPr sz="2600" spc="140" dirty="0">
                <a:latin typeface="Arial Unicode MS"/>
                <a:cs typeface="Arial Unicode MS"/>
              </a:rPr>
              <a:t>dataframe</a:t>
            </a:r>
            <a:r>
              <a:rPr sz="2600" spc="-114" dirty="0">
                <a:latin typeface="Arial Unicode MS"/>
                <a:cs typeface="Arial Unicode MS"/>
              </a:rPr>
              <a:t> </a:t>
            </a:r>
            <a:r>
              <a:rPr sz="2600" spc="130" dirty="0">
                <a:latin typeface="Arial Unicode MS"/>
                <a:cs typeface="Arial Unicode MS"/>
              </a:rPr>
              <a:t>using</a:t>
            </a:r>
            <a:endParaRPr sz="2600">
              <a:latin typeface="Arial Unicode MS"/>
              <a:cs typeface="Arial Unicode MS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"/>
                <a:cs typeface="Courier"/>
              </a:rPr>
              <a:t>.json_normalize()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Arial Unicode MS"/>
                <a:cs typeface="Arial Unicode MS"/>
              </a:rPr>
              <a:t>Requesting</a:t>
            </a:r>
            <a:r>
              <a:rPr sz="2600" spc="-155" dirty="0">
                <a:latin typeface="Arial Unicode MS"/>
                <a:cs typeface="Arial Unicode MS"/>
              </a:rPr>
              <a:t> </a:t>
            </a:r>
            <a:r>
              <a:rPr sz="2600" spc="140" dirty="0">
                <a:latin typeface="Arial Unicode MS"/>
                <a:cs typeface="Arial Unicode MS"/>
              </a:rPr>
              <a:t>needed </a:t>
            </a:r>
            <a:r>
              <a:rPr sz="2600" spc="7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information about  the </a:t>
            </a:r>
            <a:r>
              <a:rPr sz="2600" spc="114" dirty="0">
                <a:latin typeface="Arial Unicode MS"/>
                <a:cs typeface="Arial Unicode MS"/>
              </a:rPr>
              <a:t>launches </a:t>
            </a:r>
            <a:r>
              <a:rPr sz="2600" spc="200" dirty="0">
                <a:latin typeface="Arial Unicode MS"/>
                <a:cs typeface="Arial Unicode MS"/>
              </a:rPr>
              <a:t>from  </a:t>
            </a:r>
            <a:r>
              <a:rPr sz="2600" spc="95" dirty="0">
                <a:latin typeface="Arial Unicode MS"/>
                <a:cs typeface="Arial Unicode MS"/>
              </a:rPr>
              <a:t>SpaceX</a:t>
            </a:r>
            <a:r>
              <a:rPr sz="2600" spc="-105" dirty="0">
                <a:latin typeface="Arial Unicode MS"/>
                <a:cs typeface="Arial Unicode MS"/>
              </a:rPr>
              <a:t> </a:t>
            </a:r>
            <a:r>
              <a:rPr sz="2600" spc="25" dirty="0">
                <a:latin typeface="Arial Unicode MS"/>
                <a:cs typeface="Arial Unicode MS"/>
              </a:rPr>
              <a:t>API</a:t>
            </a:r>
            <a:endParaRPr sz="2600">
              <a:latin typeface="Arial Unicode MS"/>
              <a:cs typeface="Arial Unicode MS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Arial Unicode MS"/>
                <a:cs typeface="Arial Unicode MS"/>
              </a:rPr>
              <a:t>by </a:t>
            </a:r>
            <a:r>
              <a:rPr sz="2600" spc="160" dirty="0">
                <a:latin typeface="Arial Unicode MS"/>
                <a:cs typeface="Arial Unicode MS"/>
              </a:rPr>
              <a:t>applying  </a:t>
            </a:r>
            <a:r>
              <a:rPr sz="2600" spc="170" dirty="0">
                <a:latin typeface="Arial Unicode MS"/>
                <a:cs typeface="Arial Unicode MS"/>
              </a:rPr>
              <a:t>custom</a:t>
            </a:r>
            <a:r>
              <a:rPr sz="2600" spc="-140" dirty="0">
                <a:latin typeface="Arial Unicode MS"/>
                <a:cs typeface="Arial Unicode MS"/>
              </a:rPr>
              <a:t> </a:t>
            </a:r>
            <a:r>
              <a:rPr sz="2600" spc="160" dirty="0">
                <a:latin typeface="Arial Unicode MS"/>
                <a:cs typeface="Arial Unicode MS"/>
              </a:rPr>
              <a:t>functions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Arial Unicode MS"/>
                <a:cs typeface="Arial Unicode MS"/>
              </a:rPr>
              <a:t>Constructing</a:t>
            </a:r>
            <a:r>
              <a:rPr sz="2600" spc="-125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data  </a:t>
            </a:r>
            <a:r>
              <a:rPr sz="2600" spc="155" dirty="0">
                <a:latin typeface="Arial Unicode MS"/>
                <a:cs typeface="Arial Unicode MS"/>
              </a:rPr>
              <a:t>we </a:t>
            </a:r>
            <a:r>
              <a:rPr sz="2600" spc="80" dirty="0">
                <a:latin typeface="Arial Unicode MS"/>
                <a:cs typeface="Arial Unicode MS"/>
              </a:rPr>
              <a:t>have</a:t>
            </a:r>
            <a:r>
              <a:rPr sz="2600" spc="-385" dirty="0">
                <a:latin typeface="Arial Unicode MS"/>
                <a:cs typeface="Arial Unicode MS"/>
              </a:rPr>
              <a:t> </a:t>
            </a:r>
            <a:r>
              <a:rPr sz="2600" spc="155" dirty="0">
                <a:latin typeface="Arial Unicode MS"/>
                <a:cs typeface="Arial Unicode MS"/>
              </a:rPr>
              <a:t>obtained  </a:t>
            </a:r>
            <a:r>
              <a:rPr sz="2600" spc="175" dirty="0">
                <a:latin typeface="Arial Unicode MS"/>
                <a:cs typeface="Arial Unicode MS"/>
              </a:rPr>
              <a:t>into </a:t>
            </a:r>
            <a:r>
              <a:rPr sz="2600" spc="15" dirty="0">
                <a:latin typeface="Arial Unicode MS"/>
                <a:cs typeface="Arial Unicode MS"/>
              </a:rPr>
              <a:t>a</a:t>
            </a:r>
            <a:r>
              <a:rPr sz="2600" spc="-395" dirty="0">
                <a:latin typeface="Arial Unicode MS"/>
                <a:cs typeface="Arial Unicode MS"/>
              </a:rPr>
              <a:t> </a:t>
            </a:r>
            <a:r>
              <a:rPr sz="2600" spc="165" dirty="0">
                <a:latin typeface="Arial Unicode MS"/>
                <a:cs typeface="Arial Unicode MS"/>
              </a:rPr>
              <a:t>dictionary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Arial Unicode MS"/>
                <a:cs typeface="Arial Unicode MS"/>
              </a:rPr>
              <a:t>Creating </a:t>
            </a:r>
            <a:r>
              <a:rPr sz="2600" spc="15" dirty="0">
                <a:latin typeface="Arial Unicode MS"/>
                <a:cs typeface="Arial Unicode MS"/>
              </a:rPr>
              <a:t>a</a:t>
            </a:r>
            <a:r>
              <a:rPr sz="2600" spc="-390" dirty="0">
                <a:latin typeface="Arial Unicode MS"/>
                <a:cs typeface="Arial Unicode MS"/>
              </a:rPr>
              <a:t> </a:t>
            </a:r>
            <a:r>
              <a:rPr sz="2600" spc="140" dirty="0">
                <a:latin typeface="Arial Unicode MS"/>
                <a:cs typeface="Arial Unicode MS"/>
              </a:rPr>
              <a:t>dataframe  </a:t>
            </a:r>
            <a:r>
              <a:rPr sz="2600" spc="200" dirty="0">
                <a:latin typeface="Arial Unicode MS"/>
                <a:cs typeface="Arial Unicode MS"/>
              </a:rPr>
              <a:t>from </a:t>
            </a:r>
            <a:r>
              <a:rPr sz="2600" spc="160" dirty="0">
                <a:latin typeface="Arial Unicode MS"/>
                <a:cs typeface="Arial Unicode MS"/>
              </a:rPr>
              <a:t>the</a:t>
            </a:r>
            <a:r>
              <a:rPr sz="2600" spc="-425" dirty="0">
                <a:latin typeface="Arial Unicode MS"/>
                <a:cs typeface="Arial Unicode MS"/>
              </a:rPr>
              <a:t> </a:t>
            </a:r>
            <a:r>
              <a:rPr sz="2600" spc="165" dirty="0">
                <a:latin typeface="Arial Unicode MS"/>
                <a:cs typeface="Arial Unicode MS"/>
              </a:rPr>
              <a:t>dictionary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Unicode MS"/>
                <a:cs typeface="Arial Unicode MS"/>
              </a:rPr>
              <a:t>Filtering </a:t>
            </a:r>
            <a:r>
              <a:rPr sz="2600" spc="160" dirty="0">
                <a:latin typeface="Arial Unicode MS"/>
                <a:cs typeface="Arial Unicode MS"/>
              </a:rPr>
              <a:t>the  </a:t>
            </a:r>
            <a:r>
              <a:rPr sz="2600" spc="140" dirty="0">
                <a:latin typeface="Arial Unicode MS"/>
                <a:cs typeface="Arial Unicode MS"/>
              </a:rPr>
              <a:t>dataframe</a:t>
            </a:r>
            <a:r>
              <a:rPr sz="2600" spc="-140" dirty="0">
                <a:latin typeface="Arial Unicode MS"/>
                <a:cs typeface="Arial Unicode MS"/>
              </a:rPr>
              <a:t> </a:t>
            </a:r>
            <a:r>
              <a:rPr sz="2600" spc="204" dirty="0">
                <a:latin typeface="Arial Unicode MS"/>
                <a:cs typeface="Arial Unicode MS"/>
              </a:rPr>
              <a:t>to</a:t>
            </a:r>
            <a:r>
              <a:rPr sz="2600" spc="-140" dirty="0">
                <a:latin typeface="Arial Unicode MS"/>
                <a:cs typeface="Arial Unicode MS"/>
              </a:rPr>
              <a:t> </a:t>
            </a:r>
            <a:r>
              <a:rPr sz="2600" spc="155" dirty="0">
                <a:latin typeface="Arial Unicode MS"/>
                <a:cs typeface="Arial Unicode MS"/>
              </a:rPr>
              <a:t>only </a:t>
            </a:r>
            <a:r>
              <a:rPr sz="2600" spc="90" dirty="0">
                <a:latin typeface="Arial Unicode MS"/>
                <a:cs typeface="Arial Unicode MS"/>
              </a:rPr>
              <a:t> </a:t>
            </a:r>
            <a:r>
              <a:rPr sz="2600" spc="155" dirty="0">
                <a:latin typeface="Arial Unicode MS"/>
                <a:cs typeface="Arial Unicode MS"/>
              </a:rPr>
              <a:t>include </a:t>
            </a:r>
            <a:r>
              <a:rPr sz="2600" spc="85" dirty="0">
                <a:latin typeface="Arial Unicode MS"/>
                <a:cs typeface="Arial Unicode MS"/>
              </a:rPr>
              <a:t>Falcon </a:t>
            </a:r>
            <a:r>
              <a:rPr sz="2600" spc="245" dirty="0">
                <a:latin typeface="Arial Unicode MS"/>
                <a:cs typeface="Arial Unicode MS"/>
              </a:rPr>
              <a:t>9  </a:t>
            </a:r>
            <a:r>
              <a:rPr sz="2600" spc="114" dirty="0">
                <a:latin typeface="Arial Unicode MS"/>
                <a:cs typeface="Arial Unicode MS"/>
              </a:rPr>
              <a:t>launches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Arial Unicode MS"/>
                <a:cs typeface="Arial Unicode MS"/>
              </a:rPr>
              <a:t>Replacing</a:t>
            </a:r>
            <a:r>
              <a:rPr sz="2600" spc="-160" dirty="0">
                <a:latin typeface="Arial Unicode MS"/>
                <a:cs typeface="Arial Unicode MS"/>
              </a:rPr>
              <a:t> </a:t>
            </a:r>
            <a:r>
              <a:rPr sz="2600" spc="130" dirty="0">
                <a:latin typeface="Arial Unicode MS"/>
                <a:cs typeface="Arial Unicode MS"/>
              </a:rPr>
              <a:t>missing  </a:t>
            </a:r>
            <a:r>
              <a:rPr sz="2600" spc="85" dirty="0">
                <a:latin typeface="Arial Unicode MS"/>
                <a:cs typeface="Arial Unicode MS"/>
              </a:rPr>
              <a:t>values </a:t>
            </a:r>
            <a:r>
              <a:rPr sz="2600" spc="195" dirty="0">
                <a:latin typeface="Arial Unicode MS"/>
                <a:cs typeface="Arial Unicode MS"/>
              </a:rPr>
              <a:t>of </a:t>
            </a:r>
            <a:r>
              <a:rPr sz="2600" spc="70" dirty="0">
                <a:latin typeface="Arial Unicode MS"/>
                <a:cs typeface="Arial Unicode MS"/>
              </a:rPr>
              <a:t>Payload  </a:t>
            </a:r>
            <a:r>
              <a:rPr sz="2600" spc="45" dirty="0">
                <a:latin typeface="Arial Unicode MS"/>
                <a:cs typeface="Arial Unicode MS"/>
              </a:rPr>
              <a:t>Mass </a:t>
            </a:r>
            <a:r>
              <a:rPr sz="2600" spc="180" dirty="0">
                <a:latin typeface="Arial Unicode MS"/>
                <a:cs typeface="Arial Unicode MS"/>
              </a:rPr>
              <a:t>column</a:t>
            </a:r>
            <a:r>
              <a:rPr sz="2600" spc="-285" dirty="0">
                <a:latin typeface="Arial Unicode MS"/>
                <a:cs typeface="Arial Unicode MS"/>
              </a:rPr>
              <a:t> </a:t>
            </a:r>
            <a:r>
              <a:rPr sz="2600" spc="200" dirty="0">
                <a:latin typeface="Arial Unicode MS"/>
                <a:cs typeface="Arial Unicode MS"/>
              </a:rPr>
              <a:t>with  </a:t>
            </a:r>
            <a:r>
              <a:rPr sz="2600" spc="145" dirty="0">
                <a:latin typeface="Arial Unicode MS"/>
                <a:cs typeface="Arial Unicode MS"/>
              </a:rPr>
              <a:t>calculated</a:t>
            </a:r>
            <a:r>
              <a:rPr sz="2600" spc="-190" dirty="0">
                <a:latin typeface="Arial Unicode MS"/>
                <a:cs typeface="Arial Unicode MS"/>
              </a:rPr>
              <a:t> </a:t>
            </a:r>
            <a:r>
              <a:rPr sz="2600" spc="85" dirty="0">
                <a:latin typeface="Arial Unicode MS"/>
                <a:cs typeface="Arial Unicode MS"/>
              </a:rPr>
              <a:t>.mean()  </a:t>
            </a:r>
            <a:r>
              <a:rPr sz="2600" spc="170" dirty="0">
                <a:latin typeface="Arial Unicode MS"/>
                <a:cs typeface="Arial Unicode MS"/>
              </a:rPr>
              <a:t>for </a:t>
            </a:r>
            <a:r>
              <a:rPr sz="2600" spc="135" dirty="0">
                <a:latin typeface="Arial Unicode MS"/>
                <a:cs typeface="Arial Unicode MS"/>
              </a:rPr>
              <a:t>this</a:t>
            </a:r>
            <a:r>
              <a:rPr sz="2600" spc="-390" dirty="0">
                <a:latin typeface="Arial Unicode MS"/>
                <a:cs typeface="Arial Unicode MS"/>
              </a:rPr>
              <a:t> </a:t>
            </a:r>
            <a:r>
              <a:rPr sz="2600" spc="180" dirty="0">
                <a:latin typeface="Arial Unicode MS"/>
                <a:cs typeface="Arial Unicode MS"/>
              </a:rPr>
              <a:t>column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Arial Unicode MS"/>
                <a:cs typeface="Arial Unicode MS"/>
              </a:rPr>
              <a:t>Exporting </a:t>
            </a:r>
            <a:r>
              <a:rPr sz="2600" spc="160" dirty="0">
                <a:latin typeface="Arial Unicode MS"/>
                <a:cs typeface="Arial Unicode MS"/>
              </a:rPr>
              <a:t>the</a:t>
            </a:r>
            <a:r>
              <a:rPr sz="2600" spc="-370" dirty="0">
                <a:latin typeface="Arial Unicode MS"/>
                <a:cs typeface="Arial Unicode MS"/>
              </a:rPr>
              <a:t> </a:t>
            </a:r>
            <a:r>
              <a:rPr sz="2600" spc="125" dirty="0">
                <a:latin typeface="Arial Unicode MS"/>
                <a:cs typeface="Arial Unicode MS"/>
              </a:rPr>
              <a:t>data  </a:t>
            </a:r>
            <a:r>
              <a:rPr sz="2600" spc="204" dirty="0">
                <a:latin typeface="Arial Unicode MS"/>
                <a:cs typeface="Arial Unicode MS"/>
              </a:rPr>
              <a:t>to</a:t>
            </a:r>
            <a:r>
              <a:rPr sz="2600" spc="-105" dirty="0">
                <a:latin typeface="Arial Unicode MS"/>
                <a:cs typeface="Arial Unicode MS"/>
              </a:rPr>
              <a:t> </a:t>
            </a:r>
            <a:r>
              <a:rPr sz="2600" spc="5" dirty="0">
                <a:latin typeface="Arial Unicode MS"/>
                <a:cs typeface="Arial Unicode MS"/>
              </a:rPr>
              <a:t>CSV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 </a:t>
            </a:r>
            <a:r>
              <a:rPr sz="2950" u="heavy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Collection</a:t>
            </a:r>
            <a:r>
              <a:rPr sz="2950" u="heavy" spc="-2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API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22326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0"/>
                </a:moveTo>
                <a:lnTo>
                  <a:pt x="469133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3" y="523848"/>
                </a:lnTo>
                <a:lnTo>
                  <a:pt x="469133" y="793710"/>
                </a:lnTo>
                <a:lnTo>
                  <a:pt x="834912" y="396854"/>
                </a:lnTo>
                <a:lnTo>
                  <a:pt x="46913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22326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0"/>
                </a:moveTo>
                <a:lnTo>
                  <a:pt x="469133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3" y="523848"/>
                </a:lnTo>
                <a:lnTo>
                  <a:pt x="469133" y="793710"/>
                </a:lnTo>
                <a:lnTo>
                  <a:pt x="834912" y="396854"/>
                </a:lnTo>
                <a:lnTo>
                  <a:pt x="46913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7856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7" y="0"/>
                </a:moveTo>
                <a:lnTo>
                  <a:pt x="469137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7" y="523848"/>
                </a:lnTo>
                <a:lnTo>
                  <a:pt x="469137" y="793710"/>
                </a:lnTo>
                <a:lnTo>
                  <a:pt x="834906" y="396854"/>
                </a:lnTo>
                <a:lnTo>
                  <a:pt x="46913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7856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0"/>
                </a:moveTo>
                <a:lnTo>
                  <a:pt x="0" y="396855"/>
                </a:lnTo>
                <a:lnTo>
                  <a:pt x="365778" y="793711"/>
                </a:lnTo>
                <a:lnTo>
                  <a:pt x="365778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8" y="269861"/>
                </a:lnTo>
                <a:lnTo>
                  <a:pt x="3657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1749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0"/>
                </a:moveTo>
                <a:lnTo>
                  <a:pt x="0" y="396855"/>
                </a:lnTo>
                <a:lnTo>
                  <a:pt x="365778" y="793711"/>
                </a:lnTo>
                <a:lnTo>
                  <a:pt x="365778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8" y="269861"/>
                </a:lnTo>
                <a:lnTo>
                  <a:pt x="3657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1750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87991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9" y="0"/>
                </a:moveTo>
                <a:lnTo>
                  <a:pt x="0" y="396855"/>
                </a:lnTo>
                <a:lnTo>
                  <a:pt x="365779" y="793711"/>
                </a:lnTo>
                <a:lnTo>
                  <a:pt x="365779" y="523850"/>
                </a:lnTo>
                <a:lnTo>
                  <a:pt x="834906" y="523850"/>
                </a:lnTo>
                <a:lnTo>
                  <a:pt x="834906" y="269861"/>
                </a:lnTo>
                <a:lnTo>
                  <a:pt x="365779" y="269861"/>
                </a:lnTo>
                <a:lnTo>
                  <a:pt x="3657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387985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82002" y="5634791"/>
            <a:ext cx="793750" cy="835025"/>
          </a:xfrm>
          <a:custGeom>
            <a:avLst/>
            <a:gdLst/>
            <a:ahLst/>
            <a:cxnLst/>
            <a:rect l="l" t="t" r="r" b="b"/>
            <a:pathLst>
              <a:path w="793750" h="835025">
                <a:moveTo>
                  <a:pt x="793703" y="469134"/>
                </a:moveTo>
                <a:lnTo>
                  <a:pt x="0" y="469134"/>
                </a:lnTo>
                <a:lnTo>
                  <a:pt x="396846" y="834912"/>
                </a:lnTo>
                <a:lnTo>
                  <a:pt x="793703" y="469134"/>
                </a:lnTo>
                <a:close/>
              </a:path>
              <a:path w="793750" h="835025">
                <a:moveTo>
                  <a:pt x="523847" y="0"/>
                </a:moveTo>
                <a:lnTo>
                  <a:pt x="269855" y="0"/>
                </a:lnTo>
                <a:lnTo>
                  <a:pt x="269855" y="469134"/>
                </a:lnTo>
                <a:lnTo>
                  <a:pt x="523847" y="469134"/>
                </a:lnTo>
                <a:lnTo>
                  <a:pt x="52384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82002" y="5634791"/>
            <a:ext cx="793750" cy="835025"/>
          </a:xfrm>
          <a:custGeom>
            <a:avLst/>
            <a:gdLst/>
            <a:ahLst/>
            <a:cxnLst/>
            <a:rect l="l" t="t" r="r" b="b"/>
            <a:pathLst>
              <a:path w="793750" h="835025">
                <a:moveTo>
                  <a:pt x="523849" y="469133"/>
                </a:moveTo>
                <a:lnTo>
                  <a:pt x="793711" y="469133"/>
                </a:lnTo>
                <a:lnTo>
                  <a:pt x="396855" y="834912"/>
                </a:lnTo>
                <a:lnTo>
                  <a:pt x="0" y="469133"/>
                </a:lnTo>
                <a:lnTo>
                  <a:pt x="269861" y="469133"/>
                </a:lnTo>
                <a:lnTo>
                  <a:pt x="269861" y="0"/>
                </a:lnTo>
                <a:lnTo>
                  <a:pt x="523849" y="0"/>
                </a:lnTo>
                <a:lnTo>
                  <a:pt x="523849" y="469133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4998" y="1055884"/>
            <a:ext cx="12151923" cy="83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22320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b="1" spc="110" dirty="0">
                <a:latin typeface="Arial Unicode MS"/>
                <a:cs typeface="Arial Unicode MS"/>
              </a:rPr>
              <a:t>Requesting  </a:t>
            </a:r>
            <a:r>
              <a:rPr sz="2600" b="1" spc="85" dirty="0">
                <a:latin typeface="Arial Unicode MS"/>
                <a:cs typeface="Arial Unicode MS"/>
              </a:rPr>
              <a:t>Falcon</a:t>
            </a:r>
            <a:r>
              <a:rPr sz="2600" b="1" spc="-125" dirty="0">
                <a:latin typeface="Arial Unicode MS"/>
                <a:cs typeface="Arial Unicode MS"/>
              </a:rPr>
              <a:t> </a:t>
            </a:r>
            <a:r>
              <a:rPr sz="2600" b="1" spc="245" dirty="0">
                <a:latin typeface="Arial Unicode MS"/>
                <a:cs typeface="Arial Unicode MS"/>
              </a:rPr>
              <a:t>9</a:t>
            </a:r>
            <a:r>
              <a:rPr sz="2600" b="1" spc="-120" dirty="0">
                <a:latin typeface="Arial Unicode MS"/>
                <a:cs typeface="Arial Unicode MS"/>
              </a:rPr>
              <a:t> </a:t>
            </a:r>
            <a:r>
              <a:rPr sz="2600" b="1" spc="135" dirty="0">
                <a:latin typeface="Arial Unicode MS"/>
                <a:cs typeface="Arial Unicode MS"/>
              </a:rPr>
              <a:t>launch </a:t>
            </a:r>
            <a:r>
              <a:rPr sz="2600" b="1" spc="75" dirty="0">
                <a:latin typeface="Arial Unicode MS"/>
                <a:cs typeface="Arial Unicode MS"/>
              </a:rPr>
              <a:t> </a:t>
            </a:r>
            <a:r>
              <a:rPr sz="2600" b="1" spc="125" dirty="0">
                <a:latin typeface="Arial Unicode MS"/>
                <a:cs typeface="Arial Unicode MS"/>
              </a:rPr>
              <a:t>data </a:t>
            </a:r>
            <a:r>
              <a:rPr sz="2600" b="1" spc="200" dirty="0">
                <a:latin typeface="Arial Unicode MS"/>
                <a:cs typeface="Arial Unicode MS"/>
              </a:rPr>
              <a:t>from  </a:t>
            </a:r>
            <a:r>
              <a:rPr sz="2600" b="1" spc="120" dirty="0">
                <a:latin typeface="Arial Unicode MS"/>
                <a:cs typeface="Arial Unicode MS"/>
              </a:rPr>
              <a:t>Wikipedia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b="1" spc="135" dirty="0">
                <a:latin typeface="Arial Unicode MS"/>
                <a:cs typeface="Arial Unicode MS"/>
              </a:rPr>
              <a:t>Creating </a:t>
            </a:r>
            <a:r>
              <a:rPr sz="2600" b="1" spc="15" dirty="0">
                <a:latin typeface="Arial Unicode MS"/>
                <a:cs typeface="Arial Unicode MS"/>
              </a:rPr>
              <a:t>a  </a:t>
            </a:r>
            <a:r>
              <a:rPr sz="2600" b="1" spc="120" dirty="0">
                <a:latin typeface="Arial Unicode MS"/>
                <a:cs typeface="Arial Unicode MS"/>
              </a:rPr>
              <a:t>BeautifulSoup</a:t>
            </a:r>
            <a:r>
              <a:rPr sz="2600" b="1" spc="-135" dirty="0">
                <a:latin typeface="Arial Unicode MS"/>
                <a:cs typeface="Arial Unicode MS"/>
              </a:rPr>
              <a:t> </a:t>
            </a:r>
            <a:r>
              <a:rPr sz="2600" b="1" spc="180" dirty="0">
                <a:latin typeface="Arial Unicode MS"/>
                <a:cs typeface="Arial Unicode MS"/>
              </a:rPr>
              <a:t>object  </a:t>
            </a:r>
            <a:r>
              <a:rPr sz="2600" b="1" spc="200" dirty="0">
                <a:latin typeface="Arial Unicode MS"/>
                <a:cs typeface="Arial Unicode MS"/>
              </a:rPr>
              <a:t>from </a:t>
            </a:r>
            <a:r>
              <a:rPr sz="2600" b="1" spc="160" dirty="0">
                <a:latin typeface="Arial Unicode MS"/>
                <a:cs typeface="Arial Unicode MS"/>
              </a:rPr>
              <a:t>the </a:t>
            </a:r>
            <a:r>
              <a:rPr sz="2600" b="1" spc="60" dirty="0">
                <a:latin typeface="Arial Unicode MS"/>
                <a:cs typeface="Arial Unicode MS"/>
              </a:rPr>
              <a:t>HTML  </a:t>
            </a:r>
            <a:r>
              <a:rPr sz="2600" b="1" spc="110" dirty="0">
                <a:latin typeface="Arial Unicode MS"/>
                <a:cs typeface="Arial Unicode MS"/>
              </a:rPr>
              <a:t>response</a:t>
            </a:r>
            <a:endParaRPr sz="2600" b="1" dirty="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b="1" spc="135" dirty="0">
                <a:latin typeface="Arial Unicode MS"/>
                <a:cs typeface="Arial Unicode MS"/>
              </a:rPr>
              <a:t>Extracting</a:t>
            </a:r>
            <a:endParaRPr sz="2600" b="1">
              <a:latin typeface="Arial Unicode MS"/>
              <a:cs typeface="Arial Unicode MS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b="1" spc="95" dirty="0">
                <a:latin typeface="Arial Unicode MS"/>
                <a:cs typeface="Arial Unicode MS"/>
              </a:rPr>
              <a:t>all </a:t>
            </a:r>
            <a:r>
              <a:rPr sz="2600" b="1" spc="180" dirty="0">
                <a:latin typeface="Arial Unicode MS"/>
                <a:cs typeface="Arial Unicode MS"/>
              </a:rPr>
              <a:t>column </a:t>
            </a:r>
            <a:r>
              <a:rPr sz="2600" b="1" spc="105" dirty="0">
                <a:latin typeface="Arial Unicode MS"/>
                <a:cs typeface="Arial Unicode MS"/>
              </a:rPr>
              <a:t>names  </a:t>
            </a:r>
            <a:r>
              <a:rPr sz="2600" b="1" spc="200" dirty="0">
                <a:latin typeface="Arial Unicode MS"/>
                <a:cs typeface="Arial Unicode MS"/>
              </a:rPr>
              <a:t>from </a:t>
            </a:r>
            <a:r>
              <a:rPr sz="2600" b="1" spc="160" dirty="0">
                <a:latin typeface="Arial Unicode MS"/>
                <a:cs typeface="Arial Unicode MS"/>
              </a:rPr>
              <a:t>the</a:t>
            </a:r>
            <a:r>
              <a:rPr sz="2600" b="1" spc="-445" dirty="0">
                <a:latin typeface="Arial Unicode MS"/>
                <a:cs typeface="Arial Unicode MS"/>
              </a:rPr>
              <a:t> </a:t>
            </a:r>
            <a:r>
              <a:rPr sz="2600" b="1" spc="60" dirty="0">
                <a:latin typeface="Arial Unicode MS"/>
                <a:cs typeface="Arial Unicode MS"/>
              </a:rPr>
              <a:t>HTML</a:t>
            </a:r>
            <a:r>
              <a:rPr sz="2600" b="1" spc="-120" dirty="0">
                <a:latin typeface="Arial Unicode MS"/>
                <a:cs typeface="Arial Unicode MS"/>
              </a:rPr>
              <a:t> </a:t>
            </a:r>
            <a:r>
              <a:rPr sz="2600" b="1" spc="145" dirty="0">
                <a:latin typeface="Arial Unicode MS"/>
                <a:cs typeface="Arial Unicode MS"/>
              </a:rPr>
              <a:t>table </a:t>
            </a:r>
            <a:r>
              <a:rPr sz="2600" b="1" spc="65" dirty="0">
                <a:latin typeface="Arial Unicode MS"/>
                <a:cs typeface="Arial Unicode MS"/>
              </a:rPr>
              <a:t> </a:t>
            </a:r>
            <a:r>
              <a:rPr sz="2600" b="1" spc="125" dirty="0">
                <a:latin typeface="Arial Unicode MS"/>
                <a:cs typeface="Arial Unicode MS"/>
              </a:rPr>
              <a:t>header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787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b="1" spc="155" dirty="0">
                <a:latin typeface="Arial Unicode MS"/>
                <a:cs typeface="Arial Unicode MS"/>
              </a:rPr>
              <a:t>Collecting </a:t>
            </a:r>
            <a:r>
              <a:rPr sz="2600" b="1" spc="160" dirty="0">
                <a:latin typeface="Arial Unicode MS"/>
                <a:cs typeface="Arial Unicode MS"/>
              </a:rPr>
              <a:t>the</a:t>
            </a:r>
            <a:r>
              <a:rPr sz="2600" b="1" spc="-375" dirty="0">
                <a:latin typeface="Arial Unicode MS"/>
                <a:cs typeface="Arial Unicode MS"/>
              </a:rPr>
              <a:t> </a:t>
            </a:r>
            <a:r>
              <a:rPr sz="2600" b="1" spc="125" dirty="0">
                <a:latin typeface="Arial Unicode MS"/>
                <a:cs typeface="Arial Unicode MS"/>
              </a:rPr>
              <a:t>data  </a:t>
            </a:r>
            <a:r>
              <a:rPr sz="2600" b="1" spc="170" dirty="0">
                <a:latin typeface="Arial Unicode MS"/>
                <a:cs typeface="Arial Unicode MS"/>
              </a:rPr>
              <a:t>by </a:t>
            </a:r>
            <a:r>
              <a:rPr sz="2600" b="1" spc="130" dirty="0">
                <a:latin typeface="Arial Unicode MS"/>
                <a:cs typeface="Arial Unicode MS"/>
              </a:rPr>
              <a:t>parsing  </a:t>
            </a:r>
            <a:r>
              <a:rPr sz="2600" b="1" spc="60" dirty="0">
                <a:latin typeface="Arial Unicode MS"/>
                <a:cs typeface="Arial Unicode MS"/>
              </a:rPr>
              <a:t>HTML</a:t>
            </a:r>
            <a:r>
              <a:rPr sz="2600" b="1" spc="-110" dirty="0">
                <a:latin typeface="Arial Unicode MS"/>
                <a:cs typeface="Arial Unicode MS"/>
              </a:rPr>
              <a:t> </a:t>
            </a:r>
            <a:r>
              <a:rPr sz="2600" b="1" spc="120" dirty="0">
                <a:latin typeface="Arial Unicode MS"/>
                <a:cs typeface="Arial Unicode MS"/>
              </a:rPr>
              <a:t>tables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787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b="1" spc="160" dirty="0">
                <a:latin typeface="Arial Unicode MS"/>
                <a:cs typeface="Arial Unicode MS"/>
              </a:rPr>
              <a:t>Constructing</a:t>
            </a:r>
            <a:r>
              <a:rPr sz="2600" b="1" spc="-125" dirty="0">
                <a:latin typeface="Arial Unicode MS"/>
                <a:cs typeface="Arial Unicode MS"/>
              </a:rPr>
              <a:t> </a:t>
            </a:r>
            <a:r>
              <a:rPr sz="2600" b="1" spc="125" dirty="0">
                <a:latin typeface="Arial Unicode MS"/>
                <a:cs typeface="Arial Unicode MS"/>
              </a:rPr>
              <a:t>data  </a:t>
            </a:r>
            <a:r>
              <a:rPr sz="2600" b="1" spc="155" dirty="0">
                <a:latin typeface="Arial Unicode MS"/>
                <a:cs typeface="Arial Unicode MS"/>
              </a:rPr>
              <a:t>we </a:t>
            </a:r>
            <a:r>
              <a:rPr sz="2600" b="1" spc="80" dirty="0">
                <a:latin typeface="Arial Unicode MS"/>
                <a:cs typeface="Arial Unicode MS"/>
              </a:rPr>
              <a:t>have</a:t>
            </a:r>
            <a:r>
              <a:rPr sz="2600" b="1" spc="-385" dirty="0">
                <a:latin typeface="Arial Unicode MS"/>
                <a:cs typeface="Arial Unicode MS"/>
              </a:rPr>
              <a:t> </a:t>
            </a:r>
            <a:r>
              <a:rPr sz="2600" b="1" spc="155" dirty="0">
                <a:latin typeface="Arial Unicode MS"/>
                <a:cs typeface="Arial Unicode MS"/>
              </a:rPr>
              <a:t>obtained  </a:t>
            </a:r>
            <a:r>
              <a:rPr sz="2600" b="1" spc="175" dirty="0">
                <a:latin typeface="Arial Unicode MS"/>
                <a:cs typeface="Arial Unicode MS"/>
              </a:rPr>
              <a:t>into </a:t>
            </a:r>
            <a:r>
              <a:rPr sz="2600" b="1" spc="15" dirty="0">
                <a:latin typeface="Arial Unicode MS"/>
                <a:cs typeface="Arial Unicode MS"/>
              </a:rPr>
              <a:t>a</a:t>
            </a:r>
            <a:r>
              <a:rPr sz="2600" b="1" spc="-395" dirty="0">
                <a:latin typeface="Arial Unicode MS"/>
                <a:cs typeface="Arial Unicode MS"/>
              </a:rPr>
              <a:t> </a:t>
            </a:r>
            <a:r>
              <a:rPr sz="2600" b="1" spc="165" dirty="0">
                <a:latin typeface="Arial Unicode MS"/>
                <a:cs typeface="Arial Unicode MS"/>
              </a:rPr>
              <a:t>dictionary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13438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b="1" spc="135" dirty="0">
                <a:latin typeface="Arial Unicode MS"/>
                <a:cs typeface="Arial Unicode MS"/>
              </a:rPr>
              <a:t>Creating </a:t>
            </a:r>
            <a:r>
              <a:rPr sz="2600" b="1" spc="15" dirty="0">
                <a:latin typeface="Arial Unicode MS"/>
                <a:cs typeface="Arial Unicode MS"/>
              </a:rPr>
              <a:t>a</a:t>
            </a:r>
            <a:r>
              <a:rPr sz="2600" b="1" spc="-390" dirty="0">
                <a:latin typeface="Arial Unicode MS"/>
                <a:cs typeface="Arial Unicode MS"/>
              </a:rPr>
              <a:t> </a:t>
            </a:r>
            <a:r>
              <a:rPr sz="2600" b="1" spc="140" dirty="0">
                <a:latin typeface="Arial Unicode MS"/>
                <a:cs typeface="Arial Unicode MS"/>
              </a:rPr>
              <a:t>dataframe  </a:t>
            </a:r>
            <a:r>
              <a:rPr sz="2600" b="1" spc="200" dirty="0">
                <a:latin typeface="Arial Unicode MS"/>
                <a:cs typeface="Arial Unicode MS"/>
              </a:rPr>
              <a:t>from </a:t>
            </a:r>
            <a:r>
              <a:rPr sz="2600" b="1" spc="160" dirty="0">
                <a:latin typeface="Arial Unicode MS"/>
                <a:cs typeface="Arial Unicode MS"/>
              </a:rPr>
              <a:t>the</a:t>
            </a:r>
            <a:r>
              <a:rPr sz="2600" b="1" spc="-425" dirty="0">
                <a:latin typeface="Arial Unicode MS"/>
                <a:cs typeface="Arial Unicode MS"/>
              </a:rPr>
              <a:t> </a:t>
            </a:r>
            <a:r>
              <a:rPr sz="2600" b="1" spc="165" dirty="0">
                <a:latin typeface="Arial Unicode MS"/>
                <a:cs typeface="Arial Unicode MS"/>
              </a:rPr>
              <a:t>dictionary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13438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b="1" spc="145" dirty="0">
                <a:latin typeface="Arial Unicode MS"/>
                <a:cs typeface="Arial Unicode MS"/>
              </a:rPr>
              <a:t>Exporting </a:t>
            </a:r>
            <a:r>
              <a:rPr sz="2600" b="1" spc="160" dirty="0">
                <a:latin typeface="Arial Unicode MS"/>
                <a:cs typeface="Arial Unicode MS"/>
              </a:rPr>
              <a:t>the</a:t>
            </a:r>
            <a:r>
              <a:rPr sz="2600" b="1" spc="-370" dirty="0">
                <a:latin typeface="Arial Unicode MS"/>
                <a:cs typeface="Arial Unicode MS"/>
              </a:rPr>
              <a:t> </a:t>
            </a:r>
            <a:r>
              <a:rPr sz="2600" b="1" spc="125" dirty="0">
                <a:latin typeface="Arial Unicode MS"/>
                <a:cs typeface="Arial Unicode MS"/>
              </a:rPr>
              <a:t>data  </a:t>
            </a:r>
            <a:r>
              <a:rPr sz="2600" b="1" spc="204" dirty="0">
                <a:latin typeface="Arial Unicode MS"/>
                <a:cs typeface="Arial Unicode MS"/>
              </a:rPr>
              <a:t>to</a:t>
            </a:r>
            <a:r>
              <a:rPr sz="2600" b="1" spc="-105" dirty="0">
                <a:latin typeface="Arial Unicode MS"/>
                <a:cs typeface="Arial Unicode MS"/>
              </a:rPr>
              <a:t> </a:t>
            </a:r>
            <a:r>
              <a:rPr sz="2600" b="1" spc="5" dirty="0">
                <a:latin typeface="Arial Unicode MS"/>
                <a:cs typeface="Arial Unicode MS"/>
              </a:rPr>
              <a:t>CSV</a:t>
            </a:r>
            <a:endParaRPr sz="2600" b="1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11378702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u="heavy" spc="114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 </a:t>
            </a:r>
            <a:r>
              <a:rPr sz="2950" b="1" u="heavy" spc="-8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 </a:t>
            </a:r>
            <a:r>
              <a:rPr sz="2950" b="1" u="heavy" spc="2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 </a:t>
            </a:r>
            <a:r>
              <a:rPr sz="2950" b="1" u="heavy" spc="12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Collection </a:t>
            </a:r>
            <a:r>
              <a:rPr sz="2950" b="1" u="heavy" spc="170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 </a:t>
            </a:r>
            <a:r>
              <a:rPr sz="2950" b="1" u="heavy" spc="3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Web</a:t>
            </a:r>
            <a:r>
              <a:rPr sz="2950" b="1" u="heavy" spc="-56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b="1" u="heavy" spc="105" dirty="0"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Scraping</a:t>
            </a:r>
            <a:endParaRPr sz="2950" b="1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22325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4" y="0"/>
                </a:moveTo>
                <a:lnTo>
                  <a:pt x="469134" y="269861"/>
                </a:lnTo>
                <a:lnTo>
                  <a:pt x="0" y="269861"/>
                </a:lnTo>
                <a:lnTo>
                  <a:pt x="0" y="523848"/>
                </a:lnTo>
                <a:lnTo>
                  <a:pt x="469134" y="523848"/>
                </a:lnTo>
                <a:lnTo>
                  <a:pt x="469134" y="793710"/>
                </a:lnTo>
                <a:lnTo>
                  <a:pt x="834912" y="396855"/>
                </a:lnTo>
                <a:lnTo>
                  <a:pt x="46913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19"/>
          <p:cNvSpPr/>
          <p:nvPr/>
        </p:nvSpPr>
        <p:spPr>
          <a:xfrm>
            <a:off x="9622325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0" name="object 20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0"/>
                </a:moveTo>
                <a:lnTo>
                  <a:pt x="469133" y="269860"/>
                </a:lnTo>
                <a:lnTo>
                  <a:pt x="0" y="269860"/>
                </a:lnTo>
                <a:lnTo>
                  <a:pt x="0" y="523848"/>
                </a:lnTo>
                <a:lnTo>
                  <a:pt x="469133" y="523848"/>
                </a:lnTo>
                <a:lnTo>
                  <a:pt x="469133" y="793710"/>
                </a:lnTo>
                <a:lnTo>
                  <a:pt x="834912" y="396854"/>
                </a:lnTo>
                <a:lnTo>
                  <a:pt x="46913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1" name="object 21"/>
          <p:cNvSpPr/>
          <p:nvPr/>
        </p:nvSpPr>
        <p:spPr>
          <a:xfrm>
            <a:off x="4866087" y="3480724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469133" y="523849"/>
                </a:moveTo>
                <a:lnTo>
                  <a:pt x="469133" y="793711"/>
                </a:lnTo>
                <a:lnTo>
                  <a:pt x="834912" y="396855"/>
                </a:lnTo>
                <a:lnTo>
                  <a:pt x="469133" y="0"/>
                </a:lnTo>
                <a:lnTo>
                  <a:pt x="469133" y="269861"/>
                </a:lnTo>
                <a:lnTo>
                  <a:pt x="0" y="269861"/>
                </a:lnTo>
                <a:lnTo>
                  <a:pt x="0" y="523849"/>
                </a:lnTo>
                <a:lnTo>
                  <a:pt x="469133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2" name="object 22"/>
          <p:cNvSpPr/>
          <p:nvPr/>
        </p:nvSpPr>
        <p:spPr>
          <a:xfrm>
            <a:off x="14633261" y="3527337"/>
            <a:ext cx="721360" cy="702945"/>
          </a:xfrm>
          <a:custGeom>
            <a:avLst/>
            <a:gdLst/>
            <a:ahLst/>
            <a:cxnLst/>
            <a:rect l="l" t="t" r="r" b="b"/>
            <a:pathLst>
              <a:path w="721359" h="702945">
                <a:moveTo>
                  <a:pt x="163262" y="0"/>
                </a:moveTo>
                <a:lnTo>
                  <a:pt x="0" y="194565"/>
                </a:lnTo>
                <a:lnTo>
                  <a:pt x="359381" y="496118"/>
                </a:lnTo>
                <a:lnTo>
                  <a:pt x="185921" y="702845"/>
                </a:lnTo>
                <a:lnTo>
                  <a:pt x="721213" y="633954"/>
                </a:lnTo>
                <a:lnTo>
                  <a:pt x="705732" y="301553"/>
                </a:lnTo>
                <a:lnTo>
                  <a:pt x="522643" y="301553"/>
                </a:lnTo>
                <a:lnTo>
                  <a:pt x="163262" y="0"/>
                </a:lnTo>
                <a:close/>
              </a:path>
              <a:path w="721359" h="702945">
                <a:moveTo>
                  <a:pt x="696104" y="94827"/>
                </a:moveTo>
                <a:lnTo>
                  <a:pt x="522643" y="301553"/>
                </a:lnTo>
                <a:lnTo>
                  <a:pt x="705732" y="301553"/>
                </a:lnTo>
                <a:lnTo>
                  <a:pt x="696104" y="94827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23"/>
          <p:cNvSpPr/>
          <p:nvPr/>
        </p:nvSpPr>
        <p:spPr>
          <a:xfrm>
            <a:off x="14633260" y="3527337"/>
            <a:ext cx="721360" cy="702945"/>
          </a:xfrm>
          <a:custGeom>
            <a:avLst/>
            <a:gdLst/>
            <a:ahLst/>
            <a:cxnLst/>
            <a:rect l="l" t="t" r="r" b="b"/>
            <a:pathLst>
              <a:path w="721359" h="702945">
                <a:moveTo>
                  <a:pt x="359377" y="496119"/>
                </a:moveTo>
                <a:lnTo>
                  <a:pt x="185913" y="702845"/>
                </a:lnTo>
                <a:lnTo>
                  <a:pt x="721210" y="633954"/>
                </a:lnTo>
                <a:lnTo>
                  <a:pt x="696101" y="94827"/>
                </a:lnTo>
                <a:lnTo>
                  <a:pt x="522637" y="301553"/>
                </a:lnTo>
                <a:lnTo>
                  <a:pt x="163260" y="0"/>
                </a:lnTo>
                <a:lnTo>
                  <a:pt x="0" y="194565"/>
                </a:lnTo>
                <a:lnTo>
                  <a:pt x="359377" y="49611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24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0"/>
                </a:moveTo>
                <a:lnTo>
                  <a:pt x="0" y="396855"/>
                </a:lnTo>
                <a:lnTo>
                  <a:pt x="365778" y="793711"/>
                </a:lnTo>
                <a:lnTo>
                  <a:pt x="365778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8" y="269861"/>
                </a:lnTo>
                <a:lnTo>
                  <a:pt x="3657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5" name="object 25"/>
          <p:cNvSpPr/>
          <p:nvPr/>
        </p:nvSpPr>
        <p:spPr>
          <a:xfrm>
            <a:off x="4866087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6" name="object 26"/>
          <p:cNvSpPr/>
          <p:nvPr/>
        </p:nvSpPr>
        <p:spPr>
          <a:xfrm>
            <a:off x="9631749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9" y="0"/>
                </a:moveTo>
                <a:lnTo>
                  <a:pt x="0" y="396855"/>
                </a:lnTo>
                <a:lnTo>
                  <a:pt x="365779" y="793711"/>
                </a:lnTo>
                <a:lnTo>
                  <a:pt x="365779" y="523850"/>
                </a:lnTo>
                <a:lnTo>
                  <a:pt x="834912" y="523850"/>
                </a:lnTo>
                <a:lnTo>
                  <a:pt x="834912" y="269861"/>
                </a:lnTo>
                <a:lnTo>
                  <a:pt x="365779" y="269861"/>
                </a:lnTo>
                <a:lnTo>
                  <a:pt x="3657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27"/>
          <p:cNvSpPr/>
          <p:nvPr/>
        </p:nvSpPr>
        <p:spPr>
          <a:xfrm>
            <a:off x="9631750" y="7824099"/>
            <a:ext cx="835025" cy="793750"/>
          </a:xfrm>
          <a:custGeom>
            <a:avLst/>
            <a:gdLst/>
            <a:ahLst/>
            <a:cxnLst/>
            <a:rect l="l" t="t" r="r" b="b"/>
            <a:pathLst>
              <a:path w="835025" h="793750">
                <a:moveTo>
                  <a:pt x="365778" y="523849"/>
                </a:moveTo>
                <a:lnTo>
                  <a:pt x="365778" y="793711"/>
                </a:lnTo>
                <a:lnTo>
                  <a:pt x="0" y="396855"/>
                </a:lnTo>
                <a:lnTo>
                  <a:pt x="365778" y="0"/>
                </a:lnTo>
                <a:lnTo>
                  <a:pt x="365778" y="269861"/>
                </a:lnTo>
                <a:lnTo>
                  <a:pt x="834912" y="269861"/>
                </a:lnTo>
                <a:lnTo>
                  <a:pt x="834912" y="523849"/>
                </a:lnTo>
                <a:lnTo>
                  <a:pt x="365778" y="52384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8" name="object 28"/>
          <p:cNvSpPr/>
          <p:nvPr/>
        </p:nvSpPr>
        <p:spPr>
          <a:xfrm>
            <a:off x="14623659" y="7870713"/>
            <a:ext cx="721360" cy="702945"/>
          </a:xfrm>
          <a:custGeom>
            <a:avLst/>
            <a:gdLst/>
            <a:ahLst/>
            <a:cxnLst/>
            <a:rect l="l" t="t" r="r" b="b"/>
            <a:pathLst>
              <a:path w="721359" h="702945">
                <a:moveTo>
                  <a:pt x="25109" y="94827"/>
                </a:moveTo>
                <a:lnTo>
                  <a:pt x="0" y="633954"/>
                </a:lnTo>
                <a:lnTo>
                  <a:pt x="535292" y="702845"/>
                </a:lnTo>
                <a:lnTo>
                  <a:pt x="361831" y="496118"/>
                </a:lnTo>
                <a:lnTo>
                  <a:pt x="593702" y="301553"/>
                </a:lnTo>
                <a:lnTo>
                  <a:pt x="198569" y="301553"/>
                </a:lnTo>
                <a:lnTo>
                  <a:pt x="25109" y="94827"/>
                </a:lnTo>
                <a:close/>
              </a:path>
              <a:path w="721359" h="702945">
                <a:moveTo>
                  <a:pt x="557951" y="0"/>
                </a:moveTo>
                <a:lnTo>
                  <a:pt x="198569" y="301553"/>
                </a:lnTo>
                <a:lnTo>
                  <a:pt x="593702" y="301553"/>
                </a:lnTo>
                <a:lnTo>
                  <a:pt x="721203" y="194565"/>
                </a:lnTo>
                <a:lnTo>
                  <a:pt x="55795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9" name="object 29"/>
          <p:cNvSpPr/>
          <p:nvPr/>
        </p:nvSpPr>
        <p:spPr>
          <a:xfrm>
            <a:off x="14623653" y="7870712"/>
            <a:ext cx="721360" cy="702945"/>
          </a:xfrm>
          <a:custGeom>
            <a:avLst/>
            <a:gdLst/>
            <a:ahLst/>
            <a:cxnLst/>
            <a:rect l="l" t="t" r="r" b="b"/>
            <a:pathLst>
              <a:path w="721359" h="702945">
                <a:moveTo>
                  <a:pt x="361832" y="496119"/>
                </a:moveTo>
                <a:lnTo>
                  <a:pt x="535296" y="702845"/>
                </a:lnTo>
                <a:lnTo>
                  <a:pt x="0" y="633954"/>
                </a:lnTo>
                <a:lnTo>
                  <a:pt x="25108" y="94827"/>
                </a:lnTo>
                <a:lnTo>
                  <a:pt x="198572" y="301553"/>
                </a:lnTo>
                <a:lnTo>
                  <a:pt x="557950" y="0"/>
                </a:lnTo>
                <a:lnTo>
                  <a:pt x="721210" y="194565"/>
                </a:lnTo>
                <a:lnTo>
                  <a:pt x="361832" y="496119"/>
                </a:lnTo>
                <a:close/>
              </a:path>
            </a:pathLst>
          </a:custGeom>
          <a:ln w="52354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66</TotalTime>
  <Words>2371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Unicode MS</vt:lpstr>
      <vt:lpstr>Calibri</vt:lpstr>
      <vt:lpstr>Corbel</vt:lpstr>
      <vt:lpstr>Courier</vt:lpstr>
      <vt:lpstr>Basis</vt:lpstr>
      <vt:lpstr>Ali Ameen 12 June 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Ali</dc:creator>
  <cp:lastModifiedBy>Ali</cp:lastModifiedBy>
  <cp:revision>6</cp:revision>
  <dcterms:created xsi:type="dcterms:W3CDTF">2023-06-09T20:11:30Z</dcterms:created>
  <dcterms:modified xsi:type="dcterms:W3CDTF">2023-06-11T22:01:04Z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2023-06-09T00:00:00Z</vt:filetime>
  </property>
</Properties>
</file>